
<file path=[Content_Types].xml><?xml version="1.0" encoding="utf-8"?>
<Types xmlns="http://schemas.openxmlformats.org/package/2006/content-types">
  <Default ContentType="application/x-fontdata" Extension="fntdata"/>
  <Default ContentType="image/jpeg" Extension="jp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2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binary" PartName="/ppt/metadata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93" r:id="rId5"/>
    <p:sldId id="262" r:id="rId6"/>
    <p:sldId id="263" r:id="rId7"/>
    <p:sldId id="264" r:id="rId8"/>
    <p:sldId id="283" r:id="rId9"/>
    <p:sldId id="284" r:id="rId10"/>
    <p:sldId id="259" r:id="rId11"/>
    <p:sldId id="260" r:id="rId12"/>
    <p:sldId id="292" r:id="rId13"/>
    <p:sldId id="286" r:id="rId14"/>
    <p:sldId id="287" r:id="rId15"/>
    <p:sldId id="288" r:id="rId16"/>
    <p:sldId id="294" r:id="rId17"/>
    <p:sldId id="295" r:id="rId18"/>
    <p:sldId id="296" r:id="rId19"/>
    <p:sldId id="290" r:id="rId20"/>
    <p:sldId id="297" r:id="rId21"/>
    <p:sldId id="282" r:id="rId22"/>
  </p:sldIdLst>
  <p:sldSz cx="12192000" cy="6858000"/>
  <p:notesSz cx="6858000" cy="9144000"/>
  <p:embeddedFontLst>
    <p:embeddedFont>
      <p:font typeface="Fira Sans Extra Condensed" panose="020F0502020204030204" pitchFamily="34" charset="0"/>
      <p:regular r:id="rId24"/>
      <p:bold r:id="rId25"/>
    </p:embeddedFont>
    <p:embeddedFont>
      <p:font typeface="Montserrat" pitchFamily="2" charset="77"/>
      <p:regular r:id="rId26"/>
      <p:bold r:id="rId27"/>
      <p:italic r:id="rId28"/>
      <p:boldItalic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4" roundtripDataSignature="AMtx7mjm5QthIox1PtqpPCUOE5ugP037l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F32EEF0-9140-4556-A3E7-4CF8092851F5}">
  <a:tblStyle styleId="{8F32EEF0-9140-4556-A3E7-4CF8092851F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3994" autoAdjust="0"/>
  </p:normalViewPr>
  <p:slideViewPr>
    <p:cSldViewPr snapToGrid="0">
      <p:cViewPr varScale="1">
        <p:scale>
          <a:sx n="108" d="100"/>
          <a:sy n="108" d="100"/>
        </p:scale>
        <p:origin x="640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4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>
          <a:extLst>
            <a:ext uri="{FF2B5EF4-FFF2-40B4-BE49-F238E27FC236}">
              <a16:creationId xmlns:a16="http://schemas.microsoft.com/office/drawing/2014/main" id="{D05A0EAA-8C6F-5539-6516-0CE3209200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:notes">
            <a:extLst>
              <a:ext uri="{FF2B5EF4-FFF2-40B4-BE49-F238E27FC236}">
                <a16:creationId xmlns:a16="http://schemas.microsoft.com/office/drawing/2014/main" id="{F043EEDF-63C4-0EAE-CA46-FA6ADB69CA5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:notes">
            <a:extLst>
              <a:ext uri="{FF2B5EF4-FFF2-40B4-BE49-F238E27FC236}">
                <a16:creationId xmlns:a16="http://schemas.microsoft.com/office/drawing/2014/main" id="{FFFF8B90-9400-7C39-3DA3-A081EAF5FCB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774785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>
          <a:extLst>
            <a:ext uri="{FF2B5EF4-FFF2-40B4-BE49-F238E27FC236}">
              <a16:creationId xmlns:a16="http://schemas.microsoft.com/office/drawing/2014/main" id="{597ACA6F-783B-934B-879E-AFA2FAF782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:notes">
            <a:extLst>
              <a:ext uri="{FF2B5EF4-FFF2-40B4-BE49-F238E27FC236}">
                <a16:creationId xmlns:a16="http://schemas.microsoft.com/office/drawing/2014/main" id="{2D037FE0-95FE-DC02-6B9B-D03E3F77499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:notes">
            <a:extLst>
              <a:ext uri="{FF2B5EF4-FFF2-40B4-BE49-F238E27FC236}">
                <a16:creationId xmlns:a16="http://schemas.microsoft.com/office/drawing/2014/main" id="{F7F9DB13-AF68-8B56-9438-A29A14DB22D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078339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>
          <a:extLst>
            <a:ext uri="{FF2B5EF4-FFF2-40B4-BE49-F238E27FC236}">
              <a16:creationId xmlns:a16="http://schemas.microsoft.com/office/drawing/2014/main" id="{7647C8CD-458B-5434-2C19-8FF06BB69A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:notes">
            <a:extLst>
              <a:ext uri="{FF2B5EF4-FFF2-40B4-BE49-F238E27FC236}">
                <a16:creationId xmlns:a16="http://schemas.microsoft.com/office/drawing/2014/main" id="{7DFD3D45-6C42-6120-0AA6-F59EBBA2461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:notes">
            <a:extLst>
              <a:ext uri="{FF2B5EF4-FFF2-40B4-BE49-F238E27FC236}">
                <a16:creationId xmlns:a16="http://schemas.microsoft.com/office/drawing/2014/main" id="{727D93F3-B21C-18D5-4736-8D52351681E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830277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>
          <a:extLst>
            <a:ext uri="{FF2B5EF4-FFF2-40B4-BE49-F238E27FC236}">
              <a16:creationId xmlns:a16="http://schemas.microsoft.com/office/drawing/2014/main" id="{FAC6F487-EEF3-D1A0-7BFB-EA21EAF8ED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:notes">
            <a:extLst>
              <a:ext uri="{FF2B5EF4-FFF2-40B4-BE49-F238E27FC236}">
                <a16:creationId xmlns:a16="http://schemas.microsoft.com/office/drawing/2014/main" id="{A5F7B1E6-DC94-C7C4-AED5-3F97F41611E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:notes">
            <a:extLst>
              <a:ext uri="{FF2B5EF4-FFF2-40B4-BE49-F238E27FC236}">
                <a16:creationId xmlns:a16="http://schemas.microsoft.com/office/drawing/2014/main" id="{54D5603F-331D-B520-8B56-F088175DB3F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066135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>
          <a:extLst>
            <a:ext uri="{FF2B5EF4-FFF2-40B4-BE49-F238E27FC236}">
              <a16:creationId xmlns:a16="http://schemas.microsoft.com/office/drawing/2014/main" id="{4CF8F663-B4D8-16F7-8A15-1D93A0DDDB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:notes">
            <a:extLst>
              <a:ext uri="{FF2B5EF4-FFF2-40B4-BE49-F238E27FC236}">
                <a16:creationId xmlns:a16="http://schemas.microsoft.com/office/drawing/2014/main" id="{FCC1E8F3-6AA8-AA7C-5DC8-68151C5331B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:notes">
            <a:extLst>
              <a:ext uri="{FF2B5EF4-FFF2-40B4-BE49-F238E27FC236}">
                <a16:creationId xmlns:a16="http://schemas.microsoft.com/office/drawing/2014/main" id="{D03A4B30-2AFF-F091-C436-7EFE95359DA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606174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>
          <a:extLst>
            <a:ext uri="{FF2B5EF4-FFF2-40B4-BE49-F238E27FC236}">
              <a16:creationId xmlns:a16="http://schemas.microsoft.com/office/drawing/2014/main" id="{89E6D337-297E-3312-9314-EFA11D0A67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:notes">
            <a:extLst>
              <a:ext uri="{FF2B5EF4-FFF2-40B4-BE49-F238E27FC236}">
                <a16:creationId xmlns:a16="http://schemas.microsoft.com/office/drawing/2014/main" id="{E5AB30CB-981E-B0A1-BAA0-5F41CCFD574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:notes">
            <a:extLst>
              <a:ext uri="{FF2B5EF4-FFF2-40B4-BE49-F238E27FC236}">
                <a16:creationId xmlns:a16="http://schemas.microsoft.com/office/drawing/2014/main" id="{CB6E18B1-3F04-4941-817C-4300CC25D12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366937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>
          <a:extLst>
            <a:ext uri="{FF2B5EF4-FFF2-40B4-BE49-F238E27FC236}">
              <a16:creationId xmlns:a16="http://schemas.microsoft.com/office/drawing/2014/main" id="{1383730A-0924-62B7-B967-56C8E433F7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:notes">
            <a:extLst>
              <a:ext uri="{FF2B5EF4-FFF2-40B4-BE49-F238E27FC236}">
                <a16:creationId xmlns:a16="http://schemas.microsoft.com/office/drawing/2014/main" id="{3994C89D-235B-94B6-96C5-C6EEFAAEF50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:notes">
            <a:extLst>
              <a:ext uri="{FF2B5EF4-FFF2-40B4-BE49-F238E27FC236}">
                <a16:creationId xmlns:a16="http://schemas.microsoft.com/office/drawing/2014/main" id="{7E2266B3-33F3-2FD2-C3A4-5B9FFC63A6E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124504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>
          <a:extLst>
            <a:ext uri="{FF2B5EF4-FFF2-40B4-BE49-F238E27FC236}">
              <a16:creationId xmlns:a16="http://schemas.microsoft.com/office/drawing/2014/main" id="{5B39667E-F711-72E2-5228-08BD468331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:notes">
            <a:extLst>
              <a:ext uri="{FF2B5EF4-FFF2-40B4-BE49-F238E27FC236}">
                <a16:creationId xmlns:a16="http://schemas.microsoft.com/office/drawing/2014/main" id="{DE7DA91D-EB2E-278E-2A1A-3061C832A34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:notes">
            <a:extLst>
              <a:ext uri="{FF2B5EF4-FFF2-40B4-BE49-F238E27FC236}">
                <a16:creationId xmlns:a16="http://schemas.microsoft.com/office/drawing/2014/main" id="{9C1B2D13-E71C-38A4-399D-BEE89072B04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435799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7" name="Google Shape;41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>
          <a:extLst>
            <a:ext uri="{FF2B5EF4-FFF2-40B4-BE49-F238E27FC236}">
              <a16:creationId xmlns:a16="http://schemas.microsoft.com/office/drawing/2014/main" id="{B15ECA2E-4591-D782-3734-BD8F648800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:notes">
            <a:extLst>
              <a:ext uri="{FF2B5EF4-FFF2-40B4-BE49-F238E27FC236}">
                <a16:creationId xmlns:a16="http://schemas.microsoft.com/office/drawing/2014/main" id="{D164FE52-59C5-430F-E136-E1BEB1298CA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:notes">
            <a:extLst>
              <a:ext uri="{FF2B5EF4-FFF2-40B4-BE49-F238E27FC236}">
                <a16:creationId xmlns:a16="http://schemas.microsoft.com/office/drawing/2014/main" id="{1A3277C6-81D3-93F7-AA15-D6508207939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807245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0" name="Google Shape;620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>
          <a:extLst>
            <a:ext uri="{FF2B5EF4-FFF2-40B4-BE49-F238E27FC236}">
              <a16:creationId xmlns:a16="http://schemas.microsoft.com/office/drawing/2014/main" id="{FBAF5423-604C-3C82-7E31-0734F69DE7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:notes">
            <a:extLst>
              <a:ext uri="{FF2B5EF4-FFF2-40B4-BE49-F238E27FC236}">
                <a16:creationId xmlns:a16="http://schemas.microsoft.com/office/drawing/2014/main" id="{684D0E93-5EDD-638B-5691-8CCEF8AC1D3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3:notes">
            <a:extLst>
              <a:ext uri="{FF2B5EF4-FFF2-40B4-BE49-F238E27FC236}">
                <a16:creationId xmlns:a16="http://schemas.microsoft.com/office/drawing/2014/main" id="{900896D2-5F38-6B81-05C1-A66939008CE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770045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>
          <a:extLst>
            <a:ext uri="{FF2B5EF4-FFF2-40B4-BE49-F238E27FC236}">
              <a16:creationId xmlns:a16="http://schemas.microsoft.com/office/drawing/2014/main" id="{17B742E0-A97C-E852-A088-D618B63E07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:notes">
            <a:extLst>
              <a:ext uri="{FF2B5EF4-FFF2-40B4-BE49-F238E27FC236}">
                <a16:creationId xmlns:a16="http://schemas.microsoft.com/office/drawing/2014/main" id="{0131D920-C7CC-5E54-D28A-54DB968E001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3:notes">
            <a:extLst>
              <a:ext uri="{FF2B5EF4-FFF2-40B4-BE49-F238E27FC236}">
                <a16:creationId xmlns:a16="http://schemas.microsoft.com/office/drawing/2014/main" id="{9499E939-2F02-1898-6AEE-6B941FB46E4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472055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>
          <a:extLst>
            <a:ext uri="{FF2B5EF4-FFF2-40B4-BE49-F238E27FC236}">
              <a16:creationId xmlns:a16="http://schemas.microsoft.com/office/drawing/2014/main" id="{8CDF40F7-408B-A87F-BF42-E434D73B5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:notes">
            <a:extLst>
              <a:ext uri="{FF2B5EF4-FFF2-40B4-BE49-F238E27FC236}">
                <a16:creationId xmlns:a16="http://schemas.microsoft.com/office/drawing/2014/main" id="{1F122167-70C0-2D5C-07CF-162E95F47AA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3:notes">
            <a:extLst>
              <a:ext uri="{FF2B5EF4-FFF2-40B4-BE49-F238E27FC236}">
                <a16:creationId xmlns:a16="http://schemas.microsoft.com/office/drawing/2014/main" id="{09B35DC2-7380-B47C-F8EE-C2DFF9A571F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21632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4" name="Google Shape;24;p2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" name="Google Shape;25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Google Shape;26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Google Shape;27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3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2" name="Google Shape;82;p39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Google Shape;83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Google Shape;84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Google Shape;85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40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8" name="Google Shape;88;p40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Google Shape;89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" name="Google Shape;90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1" name="Google Shape;91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0" name="Google Shape;30;p3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Google Shape;31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Google Shape;33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2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7" name="Google Shape;37;p32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" name="Google Shape;38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3" name="Google Shape;43;p3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Google Shape;44;p3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Google Shape;45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Google Shape;46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Google Shape;47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3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0" name="Google Shape;50;p3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Google Shape;51;p3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3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3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3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9" name="Google Shape;59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Google Shape;61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Google Shape;65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3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8" name="Google Shape;68;p3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Google Shape;69;p3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Google Shape;70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Google Shape;72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3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5" name="Google Shape;75;p38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6" name="Google Shape;76;p38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Google Shape;78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Google Shape;79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8"/>
          <p:cNvGrpSpPr/>
          <p:nvPr/>
        </p:nvGrpSpPr>
        <p:grpSpPr>
          <a:xfrm>
            <a:off x="11506200" y="6248400"/>
            <a:ext cx="457200" cy="457200"/>
            <a:chOff x="11582400" y="6248400"/>
            <a:chExt cx="457200" cy="457200"/>
          </a:xfrm>
        </p:grpSpPr>
        <p:sp>
          <p:nvSpPr>
            <p:cNvPr id="11" name="Google Shape;11;p28"/>
            <p:cNvSpPr/>
            <p:nvPr/>
          </p:nvSpPr>
          <p:spPr>
            <a:xfrm rot="5400000">
              <a:off x="11582400" y="6248400"/>
              <a:ext cx="457200" cy="457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  <a:effectLst>
              <a:outerShdw blurRad="279400" dist="38100" dir="2700000" algn="tl" rotWithShape="0">
                <a:srgbClr val="000000">
                  <a:alpha val="25882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Google Shape;12;p28"/>
            <p:cNvSpPr/>
            <p:nvPr/>
          </p:nvSpPr>
          <p:spPr>
            <a:xfrm rot="5400000" flipH="1">
              <a:off x="11968734" y="6204966"/>
              <a:ext cx="27432" cy="114300"/>
            </a:xfrm>
            <a:custGeom>
              <a:avLst/>
              <a:gdLst/>
              <a:ahLst/>
              <a:cxnLst/>
              <a:rect l="l" t="t" r="r" b="b"/>
              <a:pathLst>
                <a:path w="27432" h="114300" extrusionOk="0">
                  <a:moveTo>
                    <a:pt x="27432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27432" y="114300"/>
                  </a:lnTo>
                  <a:close/>
                </a:path>
              </a:pathLst>
            </a:custGeom>
            <a:solidFill>
              <a:srgbClr val="F49F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13;p28"/>
            <p:cNvSpPr/>
            <p:nvPr/>
          </p:nvSpPr>
          <p:spPr>
            <a:xfrm rot="5400000" flipH="1">
              <a:off x="11854434" y="6204966"/>
              <a:ext cx="27432" cy="114300"/>
            </a:xfrm>
            <a:custGeom>
              <a:avLst/>
              <a:gdLst/>
              <a:ahLst/>
              <a:cxnLst/>
              <a:rect l="l" t="t" r="r" b="b"/>
              <a:pathLst>
                <a:path w="27432" h="114300" extrusionOk="0">
                  <a:moveTo>
                    <a:pt x="27432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27432" y="114300"/>
                  </a:lnTo>
                  <a:close/>
                </a:path>
              </a:pathLst>
            </a:custGeom>
            <a:solidFill>
              <a:srgbClr val="0B93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14;p28"/>
            <p:cNvSpPr/>
            <p:nvPr/>
          </p:nvSpPr>
          <p:spPr>
            <a:xfrm rot="5400000" flipH="1">
              <a:off x="11740134" y="6204966"/>
              <a:ext cx="27432" cy="114300"/>
            </a:xfrm>
            <a:custGeom>
              <a:avLst/>
              <a:gdLst/>
              <a:ahLst/>
              <a:cxnLst/>
              <a:rect l="l" t="t" r="r" b="b"/>
              <a:pathLst>
                <a:path w="27432" h="114300" extrusionOk="0">
                  <a:moveTo>
                    <a:pt x="27432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27432" y="114300"/>
                  </a:lnTo>
                  <a:close/>
                </a:path>
              </a:pathLst>
            </a:custGeom>
            <a:solidFill>
              <a:srgbClr val="149AD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15;p28"/>
            <p:cNvSpPr/>
            <p:nvPr/>
          </p:nvSpPr>
          <p:spPr>
            <a:xfrm rot="5400000" flipH="1">
              <a:off x="11625834" y="6204966"/>
              <a:ext cx="27432" cy="114300"/>
            </a:xfrm>
            <a:custGeom>
              <a:avLst/>
              <a:gdLst/>
              <a:ahLst/>
              <a:cxnLst/>
              <a:rect l="l" t="t" r="r" b="b"/>
              <a:pathLst>
                <a:path w="27432" h="114300" extrusionOk="0">
                  <a:moveTo>
                    <a:pt x="27432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27432" y="114300"/>
                  </a:lnTo>
                  <a:close/>
                </a:path>
              </a:pathLst>
            </a:custGeom>
            <a:solidFill>
              <a:srgbClr val="7159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" name="Google Shape;16;p28"/>
          <p:cNvSpPr txBox="1"/>
          <p:nvPr/>
        </p:nvSpPr>
        <p:spPr>
          <a:xfrm>
            <a:off x="11613220" y="6392138"/>
            <a:ext cx="251672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400" b="1" i="0" u="none" strike="noStrike" cap="none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sz="1400" b="1" i="0" u="none" strike="noStrike" cap="none">
              <a:solidFill>
                <a:srgbClr val="3F3F3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7" name="Google Shape;17;p28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8874887" y="112366"/>
            <a:ext cx="1898967" cy="391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28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10972803" y="-112667"/>
            <a:ext cx="805312" cy="805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28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315684" y="6306285"/>
            <a:ext cx="1055916" cy="3462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28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1478620" y="6171213"/>
            <a:ext cx="537281" cy="47573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" name="Google Shape;21;p28"/>
          <p:cNvCxnSpPr/>
          <p:nvPr/>
        </p:nvCxnSpPr>
        <p:spPr>
          <a:xfrm>
            <a:off x="647700" y="990600"/>
            <a:ext cx="10972800" cy="0"/>
          </a:xfrm>
          <a:prstGeom prst="straightConnector1">
            <a:avLst/>
          </a:prstGeom>
          <a:noFill/>
          <a:ln w="25400" cap="flat" cmpd="sng">
            <a:solidFill>
              <a:srgbClr val="87C6CC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Google Shape;96;p1"/>
          <p:cNvGrpSpPr/>
          <p:nvPr/>
        </p:nvGrpSpPr>
        <p:grpSpPr>
          <a:xfrm>
            <a:off x="6926283" y="1219200"/>
            <a:ext cx="4717727" cy="3949772"/>
            <a:chOff x="1079350" y="238125"/>
            <a:chExt cx="5461275" cy="4525625"/>
          </a:xfrm>
        </p:grpSpPr>
        <p:sp>
          <p:nvSpPr>
            <p:cNvPr id="97" name="Google Shape;97;p1"/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Google Shape;98;p1"/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" name="Google Shape;99;p1"/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" name="Google Shape;100;p1"/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1"/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1"/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1"/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"/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1"/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1"/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1"/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1"/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1"/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1"/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1"/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1"/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1"/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1"/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1"/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1"/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1"/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1"/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1"/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1"/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1"/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1"/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1"/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"/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1"/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1"/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1"/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"/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1"/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1"/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1"/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1"/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1"/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1"/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1"/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1"/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1"/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1"/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1"/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1"/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1"/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1"/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1"/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1"/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1"/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1"/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1"/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1"/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1"/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1"/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1"/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1"/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1"/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1"/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1"/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1"/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1"/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1"/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1"/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1"/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1"/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1"/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1"/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1"/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1"/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1"/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1"/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1"/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1"/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1"/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1"/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1"/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1"/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1"/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1"/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"/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1"/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" name="Google Shape;178;p1"/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" name="Google Shape;179;p1"/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1"/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1"/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1"/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1"/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1"/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1"/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1"/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1"/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1"/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1"/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1"/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1"/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1"/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1"/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1"/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1"/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1"/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1"/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1"/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1"/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1"/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1"/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1"/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1"/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1"/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1"/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"/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1"/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1"/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1"/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1"/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1"/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1"/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1"/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1"/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1"/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1"/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1"/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1"/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1"/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1"/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1"/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1"/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1"/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1"/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1"/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1"/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1"/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8" name="Google Shape;228;p1"/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1"/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1"/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1"/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1"/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1"/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1"/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1"/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6" name="Google Shape;236;p1"/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7" name="Google Shape;237;p1"/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8" name="Google Shape;238;p1"/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1"/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1"/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1"/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1"/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1"/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1"/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1"/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1"/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1"/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1"/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1"/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1"/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1"/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1"/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1"/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1"/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1"/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1"/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1"/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1"/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1"/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1"/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1"/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1"/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1"/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1"/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1"/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1"/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1"/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1"/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1"/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1"/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1"/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1"/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1"/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1"/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1"/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1"/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1"/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1"/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1"/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1"/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1"/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1"/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1"/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1"/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1"/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1"/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1"/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1"/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1"/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1"/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1"/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1"/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1"/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1"/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1"/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1"/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1"/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1"/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1"/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1"/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1"/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1"/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1"/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1"/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1"/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1"/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1"/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1"/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1"/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1"/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1"/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1"/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1"/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1"/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1"/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1"/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1"/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1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1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1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1"/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1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1"/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1"/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1"/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1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1"/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1"/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1"/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1"/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1"/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1"/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1"/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1"/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1"/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1"/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1"/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1"/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1"/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1"/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1"/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1"/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1"/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1"/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1"/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1"/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1"/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1"/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1"/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0" name="Google Shape;350;p1"/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1"/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1"/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1"/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4" name="Google Shape;354;p1"/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1"/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6" name="Google Shape;356;p1"/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7" name="Google Shape;357;p1"/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8" name="Google Shape;358;p1"/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1"/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1"/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1"/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1"/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1"/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4" name="Google Shape;364;p1"/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5" name="Google Shape;365;p1"/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6" name="Google Shape;366;p1"/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7" name="Google Shape;367;p1"/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8" name="Google Shape;368;p1"/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9" name="Google Shape;369;p1"/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0" name="Google Shape;370;p1"/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1" name="Google Shape;371;p1"/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" name="Google Shape;372;p1"/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3" name="Google Shape;373;p1"/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4" name="Google Shape;374;p1"/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1"/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1"/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7" name="Google Shape;377;p1"/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1"/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1"/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1"/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1" name="Google Shape;381;p1"/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2" name="Google Shape;382;p1"/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1"/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1"/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" name="Google Shape;385;p1"/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6" name="Google Shape;386;p1"/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7" name="Google Shape;387;p1"/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8" name="Google Shape;388;p1"/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9" name="Google Shape;389;p1"/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0" name="Google Shape;390;p1"/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1"/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2" name="Google Shape;392;p1"/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3" name="Google Shape;393;p1"/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1"/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5" name="Google Shape;395;p1"/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6" name="Google Shape;396;p1"/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" name="Google Shape;397;p1"/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1"/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9" name="Google Shape;399;p1"/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0" name="Google Shape;400;p1"/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1"/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2" name="Google Shape;402;p1"/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3" name="Google Shape;403;p1"/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4" name="Google Shape;404;p1"/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5" name="Google Shape;405;p1"/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6" name="Google Shape;406;p1"/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7" name="Google Shape;407;p1"/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8" name="Google Shape;408;p1"/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9" name="Google Shape;409;p1"/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0" name="Google Shape;410;p1"/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1" name="Google Shape;411;p1"/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12" name="Google Shape;412;p1"/>
          <p:cNvSpPr/>
          <p:nvPr/>
        </p:nvSpPr>
        <p:spPr>
          <a:xfrm>
            <a:off x="670885" y="3733800"/>
            <a:ext cx="6096000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337177"/>
                </a:solidFill>
                <a:latin typeface="+mn-lt"/>
                <a:ea typeface="Calibri"/>
                <a:cs typeface="Calibri"/>
                <a:sym typeface="Calibri"/>
              </a:rPr>
              <a:t>MODUL 8.3</a:t>
            </a:r>
            <a:endParaRPr sz="2000" b="1" dirty="0">
              <a:solidFill>
                <a:srgbClr val="337177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337177"/>
                </a:solidFill>
                <a:latin typeface="+mn-lt"/>
                <a:ea typeface="Calibri"/>
                <a:cs typeface="Calibri"/>
                <a:sym typeface="Calibri"/>
              </a:rPr>
              <a:t>Typical Energy Saving Opportunities in the Beverage Industry</a:t>
            </a:r>
            <a:endParaRPr dirty="0">
              <a:latin typeface="+mn-lt"/>
            </a:endParaRPr>
          </a:p>
        </p:txBody>
      </p:sp>
      <p:sp>
        <p:nvSpPr>
          <p:cNvPr id="413" name="Google Shape;413;p1"/>
          <p:cNvSpPr txBox="1"/>
          <p:nvPr/>
        </p:nvSpPr>
        <p:spPr>
          <a:xfrm>
            <a:off x="670885" y="2884161"/>
            <a:ext cx="6459989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MANAGEMENT OFFICERS </a:t>
            </a:r>
            <a:endParaRPr sz="1600" b="1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4" name="Google Shape;414;p1"/>
          <p:cNvSpPr txBox="1"/>
          <p:nvPr/>
        </p:nvSpPr>
        <p:spPr>
          <a:xfrm>
            <a:off x="634099" y="1219200"/>
            <a:ext cx="6757301" cy="1664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6275" tIns="146275" rIns="146275" bIns="146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Fira Sans Extra Condensed"/>
              <a:buNone/>
            </a:pPr>
            <a:r>
              <a:rPr lang="en-US" sz="32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TRAINING PROGRAMME </a:t>
            </a:r>
            <a:br>
              <a:rPr lang="en-US" sz="32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FOR INDUSTRIAL ENTERPRISEs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4"/>
          <p:cNvSpPr txBox="1">
            <a:spLocks noGrp="1"/>
          </p:cNvSpPr>
          <p:nvPr>
            <p:ph type="ctrTitle"/>
          </p:nvPr>
        </p:nvSpPr>
        <p:spPr>
          <a:xfrm>
            <a:off x="386080" y="294640"/>
            <a:ext cx="10353040" cy="690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800"/>
              <a:buFont typeface="Arial"/>
              <a:buNone/>
            </a:pPr>
            <a:r>
              <a:rPr lang="en-US" sz="2800" b="1">
                <a:solidFill>
                  <a:srgbClr val="337177"/>
                </a:solidFill>
              </a:rPr>
              <a:t>3. Method for Identifying Energy Saving Potential</a:t>
            </a:r>
            <a:endParaRPr/>
          </a:p>
        </p:txBody>
      </p:sp>
      <p:sp>
        <p:nvSpPr>
          <p:cNvPr id="431" name="Google Shape;431;p4"/>
          <p:cNvSpPr txBox="1">
            <a:spLocks noGrp="1"/>
          </p:cNvSpPr>
          <p:nvPr>
            <p:ph type="subTitle" idx="1"/>
          </p:nvPr>
        </p:nvSpPr>
        <p:spPr>
          <a:xfrm>
            <a:off x="919480" y="985520"/>
            <a:ext cx="10353040" cy="4548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q"/>
            </a:pPr>
            <a:r>
              <a:rPr lang="en-US"/>
              <a:t>Using energy audits</a:t>
            </a:r>
          </a:p>
          <a:p>
            <a:pPr marL="34290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q"/>
            </a:pPr>
            <a:r>
              <a:rPr lang="en-US"/>
              <a:t>Evaluation indicators: SEC (kWh/liter of product), industry benchmarks</a:t>
            </a:r>
          </a:p>
          <a:p>
            <a:pPr marL="34290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q"/>
            </a:pPr>
            <a:r>
              <a:rPr lang="en-US"/>
              <a:t>Collect current energy usage data</a:t>
            </a:r>
          </a:p>
          <a:p>
            <a:pPr marL="34290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q"/>
            </a:pPr>
            <a:r>
              <a:rPr lang="en-US"/>
              <a:t>Analyze and evaluate energy consumption</a:t>
            </a:r>
          </a:p>
          <a:p>
            <a:pPr marL="34290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q"/>
            </a:pPr>
            <a:r>
              <a:rPr lang="en-US"/>
              <a:t>Identify major energy consumption and wastage points</a:t>
            </a:r>
          </a:p>
          <a:p>
            <a:pPr marL="34290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q"/>
            </a:pPr>
            <a:r>
              <a:rPr lang="en-US"/>
              <a:t>Select and evaluate energy-saving solutions</a:t>
            </a:r>
          </a:p>
          <a:p>
            <a:pPr marL="34290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q"/>
            </a:pPr>
            <a:r>
              <a:rPr lang="en-US"/>
              <a:t>Prioritize solutions based on economic feasibility and effectiveness</a:t>
            </a:r>
          </a:p>
          <a:p>
            <a:pPr marL="34290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q"/>
            </a:pPr>
            <a:r>
              <a:rPr lang="en-US"/>
              <a:t>Implement, monitor, and optimize</a:t>
            </a:r>
          </a:p>
          <a:p>
            <a:pPr marL="34290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q"/>
            </a:pPr>
            <a:r>
              <a:rPr lang="en-US"/>
              <a:t>Training and awareness raising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5"/>
          <p:cNvSpPr txBox="1">
            <a:spLocks noGrp="1"/>
          </p:cNvSpPr>
          <p:nvPr>
            <p:ph type="subTitle" idx="1"/>
          </p:nvPr>
        </p:nvSpPr>
        <p:spPr>
          <a:xfrm>
            <a:off x="788277" y="1607588"/>
            <a:ext cx="11077902" cy="3931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Boiler optimization: oxygen control, economizer refent, flue gas utilization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Optimizing the combustion process;  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Reducing heat loss; 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Recovering heat from flue gases</a:t>
            </a:r>
          </a:p>
          <a:p>
            <a:pPr marL="180340" lvl="0" algn="l">
              <a:lnSpc>
                <a:spcPct val="150000"/>
              </a:lnSpc>
              <a:spcBef>
                <a:spcPts val="0"/>
              </a:spcBef>
              <a:buSzPts val="2000"/>
            </a:pPr>
            <a:r>
              <a:rPr lang="en-US"/>
              <a:t>+ Upgrading to advanced technology equipment</a:t>
            </a:r>
          </a:p>
          <a:p>
            <a:pPr marL="180340" lvl="0" algn="l">
              <a:lnSpc>
                <a:spcPct val="150000"/>
              </a:lnSpc>
              <a:spcBef>
                <a:spcPts val="0"/>
              </a:spcBef>
              <a:buSzPts val="2000"/>
            </a:pPr>
            <a:r>
              <a:rPr lang="en-US"/>
              <a:t>+ Regular maintenance and proper operation</a:t>
            </a:r>
          </a:p>
        </p:txBody>
      </p:sp>
      <p:sp>
        <p:nvSpPr>
          <p:cNvPr id="437" name="Google Shape;437;p5"/>
          <p:cNvSpPr txBox="1">
            <a:spLocks noGrp="1"/>
          </p:cNvSpPr>
          <p:nvPr>
            <p:ph type="ctrTitle"/>
          </p:nvPr>
        </p:nvSpPr>
        <p:spPr>
          <a:xfrm>
            <a:off x="361950" y="323849"/>
            <a:ext cx="7391400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800"/>
              <a:buFont typeface="Arial"/>
              <a:buNone/>
            </a:pPr>
            <a:r>
              <a:rPr lang="en-US" sz="2800" b="1">
                <a:solidFill>
                  <a:srgbClr val="337177"/>
                </a:solidFill>
              </a:rPr>
              <a:t>4. Energy Saving Opportunities – Steam</a:t>
            </a:r>
            <a:endParaRPr/>
          </a:p>
        </p:txBody>
      </p:sp>
      <p:sp>
        <p:nvSpPr>
          <p:cNvPr id="2" name="Google Shape;437;p5">
            <a:extLst>
              <a:ext uri="{FF2B5EF4-FFF2-40B4-BE49-F238E27FC236}">
                <a16:creationId xmlns:a16="http://schemas.microsoft.com/office/drawing/2014/main" id="{9E6FF88E-AC9B-0CCD-CEDD-69D4E8378776}"/>
              </a:ext>
            </a:extLst>
          </p:cNvPr>
          <p:cNvSpPr txBox="1">
            <a:spLocks/>
          </p:cNvSpPr>
          <p:nvPr/>
        </p:nvSpPr>
        <p:spPr>
          <a:xfrm>
            <a:off x="676274" y="1119186"/>
            <a:ext cx="2409825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 b="1">
                <a:solidFill>
                  <a:srgbClr val="337177"/>
                </a:solidFill>
              </a:rPr>
              <a:t> Steam</a:t>
            </a:r>
            <a:endParaRPr lang="en-US" sz="26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>
          <a:extLst>
            <a:ext uri="{FF2B5EF4-FFF2-40B4-BE49-F238E27FC236}">
              <a16:creationId xmlns:a16="http://schemas.microsoft.com/office/drawing/2014/main" id="{408C1CB1-BFE0-4F2B-C798-C97C1FA45D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5">
            <a:extLst>
              <a:ext uri="{FF2B5EF4-FFF2-40B4-BE49-F238E27FC236}">
                <a16:creationId xmlns:a16="http://schemas.microsoft.com/office/drawing/2014/main" id="{66379731-59DC-4EF5-262F-6A5B6C76F08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798788" y="1754733"/>
            <a:ext cx="11077902" cy="3847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80340" lvl="0" algn="l">
              <a:lnSpc>
                <a:spcPct val="100000"/>
              </a:lnSpc>
              <a:spcBef>
                <a:spcPts val="0"/>
              </a:spcBef>
              <a:buSzPts val="2000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+ Using inverter-driven compressors</a:t>
            </a:r>
          </a:p>
          <a:p>
            <a:pPr marL="180340" lvl="0" algn="l">
              <a:lnSpc>
                <a:spcPct val="100000"/>
              </a:lnSpc>
              <a:spcBef>
                <a:spcPts val="0"/>
              </a:spcBef>
              <a:buSzPts val="2000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+ Selecting high-efficiency refrigeration technology</a:t>
            </a:r>
          </a:p>
          <a:p>
            <a:pPr marL="180340" lvl="0" algn="l">
              <a:lnSpc>
                <a:spcPct val="100000"/>
              </a:lnSpc>
              <a:spcBef>
                <a:spcPts val="0"/>
              </a:spcBef>
              <a:buSzPts val="2000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+ Heat recovery systems</a:t>
            </a:r>
          </a:p>
          <a:p>
            <a:pPr marL="180340" lvl="0" algn="l">
              <a:lnSpc>
                <a:spcPct val="100000"/>
              </a:lnSpc>
              <a:spcBef>
                <a:spcPts val="0"/>
              </a:spcBef>
              <a:buSzPts val="2000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+ Regular maintenance and cleaning</a:t>
            </a:r>
          </a:p>
          <a:p>
            <a:pPr marL="180340" lvl="0" algn="l">
              <a:lnSpc>
                <a:spcPct val="100000"/>
              </a:lnSpc>
              <a:spcBef>
                <a:spcPts val="0"/>
              </a:spcBef>
              <a:buSzPts val="2000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+ Implementing intelligent control systems</a:t>
            </a:r>
          </a:p>
          <a:p>
            <a:pPr marL="180340" lvl="0" algn="l">
              <a:lnSpc>
                <a:spcPct val="100000"/>
              </a:lnSpc>
              <a:spcBef>
                <a:spcPts val="0"/>
              </a:spcBef>
              <a:buSzPts val="2000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+ Improving insulation of cold storage and machine rooms</a:t>
            </a:r>
          </a:p>
          <a:p>
            <a:pPr marL="180340" lvl="0" algn="l">
              <a:lnSpc>
                <a:spcPct val="100000"/>
              </a:lnSpc>
              <a:spcBef>
                <a:spcPts val="0"/>
              </a:spcBef>
              <a:buSzPts val="2000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+ Replace old compressors with high-efficiency equipment</a:t>
            </a:r>
          </a:p>
          <a:p>
            <a:pPr marL="180340" lvl="0" algn="l">
              <a:lnSpc>
                <a:spcPct val="100000"/>
              </a:lnSpc>
              <a:spcBef>
                <a:spcPts val="0"/>
              </a:spcBef>
              <a:buSzPts val="2000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+ Optimize evaporation/condensation temperatures</a:t>
            </a:r>
          </a:p>
          <a:p>
            <a:pPr marL="180340" lvl="0" algn="l">
              <a:lnSpc>
                <a:spcPct val="100000"/>
              </a:lnSpc>
              <a:spcBef>
                <a:spcPts val="0"/>
              </a:spcBef>
              <a:buSzPts val="2000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+ Use variable frequency drives (VFD) for compressors, pumps, condenser fans</a:t>
            </a:r>
          </a:p>
          <a:p>
            <a:pPr marL="180340" lvl="0" algn="l">
              <a:lnSpc>
                <a:spcPct val="100000"/>
              </a:lnSpc>
              <a:spcBef>
                <a:spcPts val="0"/>
              </a:spcBef>
              <a:buSzPts val="2000"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+ Enhance insulation for cold storage and piping</a:t>
            </a:r>
          </a:p>
          <a:p>
            <a:pPr marL="180340" lvl="0" algn="l">
              <a:lnSpc>
                <a:spcPct val="100000"/>
              </a:lnSpc>
              <a:spcBef>
                <a:spcPts val="0"/>
              </a:spcBef>
              <a:buSzPts val="2000"/>
            </a:pPr>
            <a:endParaRPr lang="en-US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80340" lvl="0" algn="l">
              <a:lnSpc>
                <a:spcPct val="150000"/>
              </a:lnSpc>
              <a:spcBef>
                <a:spcPts val="0"/>
              </a:spcBef>
              <a:buSzPts val="2000"/>
            </a:pP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37" name="Google Shape;437;p5">
            <a:extLst>
              <a:ext uri="{FF2B5EF4-FFF2-40B4-BE49-F238E27FC236}">
                <a16:creationId xmlns:a16="http://schemas.microsoft.com/office/drawing/2014/main" id="{6B4AD863-11B5-6F6D-9DA5-F331F29F6CC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361950" y="323849"/>
            <a:ext cx="7391400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800"/>
              <a:buFont typeface="Arial"/>
              <a:buNone/>
            </a:pPr>
            <a:r>
              <a:rPr lang="en-US" sz="2800" b="1">
                <a:solidFill>
                  <a:srgbClr val="337177"/>
                </a:solidFill>
              </a:rPr>
              <a:t>4. Energy Saving Opportunities</a:t>
            </a:r>
            <a:endParaRPr/>
          </a:p>
        </p:txBody>
      </p:sp>
      <p:sp>
        <p:nvSpPr>
          <p:cNvPr id="2" name="Google Shape;437;p5">
            <a:extLst>
              <a:ext uri="{FF2B5EF4-FFF2-40B4-BE49-F238E27FC236}">
                <a16:creationId xmlns:a16="http://schemas.microsoft.com/office/drawing/2014/main" id="{A0D3A8D0-CAD2-8DE5-9621-9D8763478E7B}"/>
              </a:ext>
            </a:extLst>
          </p:cNvPr>
          <p:cNvSpPr txBox="1">
            <a:spLocks/>
          </p:cNvSpPr>
          <p:nvPr/>
        </p:nvSpPr>
        <p:spPr>
          <a:xfrm>
            <a:off x="676274" y="1119186"/>
            <a:ext cx="10475202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 b="1">
                <a:solidFill>
                  <a:srgbClr val="337177"/>
                </a:solidFill>
              </a:rPr>
              <a:t> Refrigeration and Air Conditioning Systems</a:t>
            </a:r>
            <a:endParaRPr lang="en-US" sz="2600"/>
          </a:p>
        </p:txBody>
      </p:sp>
    </p:spTree>
    <p:extLst>
      <p:ext uri="{BB962C8B-B14F-4D97-AF65-F5344CB8AC3E}">
        <p14:creationId xmlns:p14="http://schemas.microsoft.com/office/powerpoint/2010/main" val="42822977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>
          <a:extLst>
            <a:ext uri="{FF2B5EF4-FFF2-40B4-BE49-F238E27FC236}">
              <a16:creationId xmlns:a16="http://schemas.microsoft.com/office/drawing/2014/main" id="{06DACCC5-168C-1D49-FA91-B8D15E052E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5">
            <a:extLst>
              <a:ext uri="{FF2B5EF4-FFF2-40B4-BE49-F238E27FC236}">
                <a16:creationId xmlns:a16="http://schemas.microsoft.com/office/drawing/2014/main" id="{498F6F5C-FE87-B38A-020F-23F5693AB7E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786469" y="1728461"/>
            <a:ext cx="10795931" cy="4010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80340" lvl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Reducing compressed air leakage</a:t>
            </a:r>
          </a:p>
          <a:p>
            <a:pPr marL="180340" lvl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Using inverter-driven air compressors</a:t>
            </a:r>
          </a:p>
          <a:p>
            <a:pPr marL="180340" lvl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Optimizing system operating pressure:</a:t>
            </a:r>
          </a:p>
          <a:p>
            <a:pPr marL="180340" lvl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>
                <a:sym typeface="Times New Roman"/>
              </a:rPr>
              <a:t>+ Efficient design and maintenance of compressed air piping:</a:t>
            </a:r>
          </a:p>
          <a:p>
            <a:pPr marL="180340" lvl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>
                <a:sym typeface="Times New Roman"/>
              </a:rPr>
              <a:t>+ Recovering waste heat and condensate</a:t>
            </a:r>
          </a:p>
          <a:p>
            <a:pPr marL="180340" lvl="0" algn="just">
              <a:lnSpc>
                <a:spcPct val="150000"/>
              </a:lnSpc>
              <a:spcBef>
                <a:spcPts val="0"/>
              </a:spcBef>
              <a:buSzPts val="2000"/>
            </a:pPr>
            <a:r>
              <a:rPr lang="en-US">
                <a:sym typeface="Times New Roman"/>
              </a:rPr>
              <a:t>+ </a:t>
            </a:r>
            <a:r>
              <a:rPr lang="en-US"/>
              <a:t>Implementing compressed air energy management and monitoring systems</a:t>
            </a:r>
          </a:p>
          <a:p>
            <a:pPr marL="180340" lvl="0" algn="just">
              <a:lnSpc>
                <a:spcPct val="150000"/>
              </a:lnSpc>
              <a:spcBef>
                <a:spcPts val="0"/>
              </a:spcBef>
              <a:buSzPts val="2000"/>
            </a:pPr>
            <a:endParaRPr>
              <a:sym typeface="Times New Roman"/>
            </a:endParaRPr>
          </a:p>
        </p:txBody>
      </p:sp>
      <p:sp>
        <p:nvSpPr>
          <p:cNvPr id="437" name="Google Shape;437;p5">
            <a:extLst>
              <a:ext uri="{FF2B5EF4-FFF2-40B4-BE49-F238E27FC236}">
                <a16:creationId xmlns:a16="http://schemas.microsoft.com/office/drawing/2014/main" id="{FF365020-1431-E596-3E33-7CB87B58CD2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361950" y="323849"/>
            <a:ext cx="7391400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800"/>
              <a:buFont typeface="Arial"/>
              <a:buNone/>
            </a:pPr>
            <a:r>
              <a:rPr lang="en-US" sz="2800" b="1">
                <a:solidFill>
                  <a:srgbClr val="337177"/>
                </a:solidFill>
              </a:rPr>
              <a:t>4. Energy Saving Opportunities</a:t>
            </a:r>
            <a:endParaRPr/>
          </a:p>
        </p:txBody>
      </p:sp>
      <p:sp>
        <p:nvSpPr>
          <p:cNvPr id="2" name="Google Shape;437;p5">
            <a:extLst>
              <a:ext uri="{FF2B5EF4-FFF2-40B4-BE49-F238E27FC236}">
                <a16:creationId xmlns:a16="http://schemas.microsoft.com/office/drawing/2014/main" id="{990935CF-CC78-8A2A-F7F1-D3A653616FF6}"/>
              </a:ext>
            </a:extLst>
          </p:cNvPr>
          <p:cNvSpPr txBox="1">
            <a:spLocks/>
          </p:cNvSpPr>
          <p:nvPr/>
        </p:nvSpPr>
        <p:spPr>
          <a:xfrm>
            <a:off x="676274" y="1119187"/>
            <a:ext cx="5419726" cy="481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 b="1">
                <a:solidFill>
                  <a:srgbClr val="337177"/>
                </a:solidFill>
              </a:rPr>
              <a:t> Compressed Air Systems</a:t>
            </a:r>
            <a:endParaRPr lang="en-US" sz="2600"/>
          </a:p>
        </p:txBody>
      </p:sp>
    </p:spTree>
    <p:extLst>
      <p:ext uri="{BB962C8B-B14F-4D97-AF65-F5344CB8AC3E}">
        <p14:creationId xmlns:p14="http://schemas.microsoft.com/office/powerpoint/2010/main" val="2492303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>
          <a:extLst>
            <a:ext uri="{FF2B5EF4-FFF2-40B4-BE49-F238E27FC236}">
              <a16:creationId xmlns:a16="http://schemas.microsoft.com/office/drawing/2014/main" id="{4693398C-279E-1D80-3E32-7E4B2587B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5">
            <a:extLst>
              <a:ext uri="{FF2B5EF4-FFF2-40B4-BE49-F238E27FC236}">
                <a16:creationId xmlns:a16="http://schemas.microsoft.com/office/drawing/2014/main" id="{1556CEFE-F734-D4E9-DD99-62A00A1D1DF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881062" y="1833564"/>
            <a:ext cx="10429875" cy="3390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Heat Recovery from Wastewater and Return Flows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Optimizing Water and Chemical Usage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Efficient Water Heating Systems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>
                <a:sym typeface="Times New Roman"/>
              </a:rPr>
              <a:t>+ Scheduling and Automation of CIP Cycles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>
                <a:sym typeface="Times New Roman"/>
              </a:rPr>
              <a:t>+ Temperature Control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>
                <a:sym typeface="Times New Roman"/>
              </a:rPr>
              <a:t>+ Regular Maintenance and System Monitoring</a:t>
            </a:r>
            <a:endParaRPr>
              <a:sym typeface="Times New Roman"/>
            </a:endParaRPr>
          </a:p>
        </p:txBody>
      </p:sp>
      <p:sp>
        <p:nvSpPr>
          <p:cNvPr id="437" name="Google Shape;437;p5">
            <a:extLst>
              <a:ext uri="{FF2B5EF4-FFF2-40B4-BE49-F238E27FC236}">
                <a16:creationId xmlns:a16="http://schemas.microsoft.com/office/drawing/2014/main" id="{1CB976FE-9078-AF6E-712D-886E22465FF5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361950" y="323849"/>
            <a:ext cx="7391400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800"/>
              <a:buFont typeface="Arial"/>
              <a:buNone/>
            </a:pPr>
            <a:r>
              <a:rPr lang="en-US" sz="2800" b="1">
                <a:solidFill>
                  <a:srgbClr val="337177"/>
                </a:solidFill>
              </a:rPr>
              <a:t>4. Energy Saving Opportunities</a:t>
            </a:r>
            <a:endParaRPr/>
          </a:p>
        </p:txBody>
      </p:sp>
      <p:sp>
        <p:nvSpPr>
          <p:cNvPr id="2" name="Google Shape;437;p5">
            <a:extLst>
              <a:ext uri="{FF2B5EF4-FFF2-40B4-BE49-F238E27FC236}">
                <a16:creationId xmlns:a16="http://schemas.microsoft.com/office/drawing/2014/main" id="{DD2D13C3-EA86-3FBA-EFA6-9822B9FD15BD}"/>
              </a:ext>
            </a:extLst>
          </p:cNvPr>
          <p:cNvSpPr txBox="1">
            <a:spLocks/>
          </p:cNvSpPr>
          <p:nvPr/>
        </p:nvSpPr>
        <p:spPr>
          <a:xfrm>
            <a:off x="676274" y="1119187"/>
            <a:ext cx="5419726" cy="481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 b="1">
                <a:solidFill>
                  <a:srgbClr val="337177"/>
                </a:solidFill>
              </a:rPr>
              <a:t> CIP and Hot Water Systems</a:t>
            </a:r>
            <a:endParaRPr lang="en-US" sz="2600"/>
          </a:p>
        </p:txBody>
      </p:sp>
    </p:spTree>
    <p:extLst>
      <p:ext uri="{BB962C8B-B14F-4D97-AF65-F5344CB8AC3E}">
        <p14:creationId xmlns:p14="http://schemas.microsoft.com/office/powerpoint/2010/main" val="17682475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>
          <a:extLst>
            <a:ext uri="{FF2B5EF4-FFF2-40B4-BE49-F238E27FC236}">
              <a16:creationId xmlns:a16="http://schemas.microsoft.com/office/drawing/2014/main" id="{4D40DE97-7645-7EB5-8AA8-E0FED66ECE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5">
            <a:extLst>
              <a:ext uri="{FF2B5EF4-FFF2-40B4-BE49-F238E27FC236}">
                <a16:creationId xmlns:a16="http://schemas.microsoft.com/office/drawing/2014/main" id="{59DBF110-1E78-4FB2-74EB-C4B562AA12F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881062" y="1833564"/>
            <a:ext cx="10429875" cy="3549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8034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Replace with LED lamps, install light sensors</a:t>
            </a:r>
          </a:p>
          <a:p>
            <a:pPr marL="18034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Implementing Lighting Controls</a:t>
            </a:r>
          </a:p>
          <a:p>
            <a:pPr marL="18034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Optimizing Lighting Design</a:t>
            </a:r>
          </a:p>
          <a:p>
            <a:pPr marL="18034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Energy-efficient Electrical Equipment</a:t>
            </a:r>
          </a:p>
          <a:p>
            <a:pPr marL="18034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Adjust Power Factor Correction (PFC)</a:t>
            </a:r>
          </a:p>
          <a:p>
            <a:pPr marL="18034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Manage loads according to peak/off-peak hours</a:t>
            </a:r>
          </a:p>
          <a:p>
            <a:pPr marL="18034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>
                <a:sym typeface="Times New Roman"/>
              </a:rPr>
              <a:t>+ Regular Maintenance</a:t>
            </a:r>
          </a:p>
          <a:p>
            <a:pPr marL="18034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>
                <a:sym typeface="Times New Roman"/>
              </a:rPr>
              <a:t>+ Power Factor Correction</a:t>
            </a:r>
          </a:p>
          <a:p>
            <a:pPr marL="18034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>
                <a:sym typeface="Times New Roman"/>
              </a:rPr>
              <a:t>+ Energy Monitoring and Management</a:t>
            </a:r>
            <a:endParaRPr>
              <a:sym typeface="Times New Roman"/>
            </a:endParaRPr>
          </a:p>
        </p:txBody>
      </p:sp>
      <p:sp>
        <p:nvSpPr>
          <p:cNvPr id="437" name="Google Shape;437;p5">
            <a:extLst>
              <a:ext uri="{FF2B5EF4-FFF2-40B4-BE49-F238E27FC236}">
                <a16:creationId xmlns:a16="http://schemas.microsoft.com/office/drawing/2014/main" id="{B4AEA907-0F4E-00D3-5B02-B3D303085CA1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361950" y="323849"/>
            <a:ext cx="7391400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800"/>
              <a:buFont typeface="Arial"/>
              <a:buNone/>
            </a:pPr>
            <a:r>
              <a:rPr lang="en-US" sz="2800" b="1">
                <a:solidFill>
                  <a:srgbClr val="337177"/>
                </a:solidFill>
              </a:rPr>
              <a:t>4. Energy Saving Opportunities</a:t>
            </a:r>
            <a:endParaRPr/>
          </a:p>
        </p:txBody>
      </p:sp>
      <p:sp>
        <p:nvSpPr>
          <p:cNvPr id="2" name="Google Shape;437;p5">
            <a:extLst>
              <a:ext uri="{FF2B5EF4-FFF2-40B4-BE49-F238E27FC236}">
                <a16:creationId xmlns:a16="http://schemas.microsoft.com/office/drawing/2014/main" id="{8A2FDCEF-4FCC-CC14-E5A4-0EF49A389709}"/>
              </a:ext>
            </a:extLst>
          </p:cNvPr>
          <p:cNvSpPr txBox="1">
            <a:spLocks/>
          </p:cNvSpPr>
          <p:nvPr/>
        </p:nvSpPr>
        <p:spPr>
          <a:xfrm>
            <a:off x="676273" y="1119187"/>
            <a:ext cx="6544333" cy="481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 b="1">
                <a:solidFill>
                  <a:srgbClr val="337177"/>
                </a:solidFill>
              </a:rPr>
              <a:t> Upgrading Lighting Systems</a:t>
            </a:r>
            <a:endParaRPr lang="en-US" sz="2600"/>
          </a:p>
        </p:txBody>
      </p:sp>
    </p:spTree>
    <p:extLst>
      <p:ext uri="{BB962C8B-B14F-4D97-AF65-F5344CB8AC3E}">
        <p14:creationId xmlns:p14="http://schemas.microsoft.com/office/powerpoint/2010/main" val="42870973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>
          <a:extLst>
            <a:ext uri="{FF2B5EF4-FFF2-40B4-BE49-F238E27FC236}">
              <a16:creationId xmlns:a16="http://schemas.microsoft.com/office/drawing/2014/main" id="{6702A4FF-1181-AABB-2E4E-75100BE01F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5">
            <a:extLst>
              <a:ext uri="{FF2B5EF4-FFF2-40B4-BE49-F238E27FC236}">
                <a16:creationId xmlns:a16="http://schemas.microsoft.com/office/drawing/2014/main" id="{1E145EFB-1BF5-4A38-0D23-20B113781BD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676273" y="1833564"/>
            <a:ext cx="11095313" cy="26438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Implement Energy Management Systems (EMS) or Building Management Systems (BMS).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Monitor energy consumption in real-time to identify inefficiencies.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Train staff on energy-saving practices.</a:t>
            </a:r>
            <a:endParaRPr>
              <a:sym typeface="Times New Roman"/>
            </a:endParaRPr>
          </a:p>
        </p:txBody>
      </p:sp>
      <p:sp>
        <p:nvSpPr>
          <p:cNvPr id="437" name="Google Shape;437;p5">
            <a:extLst>
              <a:ext uri="{FF2B5EF4-FFF2-40B4-BE49-F238E27FC236}">
                <a16:creationId xmlns:a16="http://schemas.microsoft.com/office/drawing/2014/main" id="{B0B59631-C536-66F1-C89D-2CEE7142BD52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361950" y="323849"/>
            <a:ext cx="7391400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800"/>
              <a:buFont typeface="Arial"/>
              <a:buNone/>
            </a:pPr>
            <a:r>
              <a:rPr lang="en-US" sz="2800" b="1">
                <a:solidFill>
                  <a:srgbClr val="337177"/>
                </a:solidFill>
              </a:rPr>
              <a:t>4. Energy Saving Opportunities</a:t>
            </a:r>
            <a:endParaRPr/>
          </a:p>
        </p:txBody>
      </p:sp>
      <p:sp>
        <p:nvSpPr>
          <p:cNvPr id="2" name="Google Shape;437;p5">
            <a:extLst>
              <a:ext uri="{FF2B5EF4-FFF2-40B4-BE49-F238E27FC236}">
                <a16:creationId xmlns:a16="http://schemas.microsoft.com/office/drawing/2014/main" id="{45487D38-D03B-36EB-994D-1DA8E32859B2}"/>
              </a:ext>
            </a:extLst>
          </p:cNvPr>
          <p:cNvSpPr txBox="1">
            <a:spLocks/>
          </p:cNvSpPr>
          <p:nvPr/>
        </p:nvSpPr>
        <p:spPr>
          <a:xfrm>
            <a:off x="676273" y="1119187"/>
            <a:ext cx="8457217" cy="481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 b="1">
                <a:solidFill>
                  <a:srgbClr val="337177"/>
                </a:solidFill>
              </a:rPr>
              <a:t> Energy Management and Monitoring</a:t>
            </a:r>
            <a:endParaRPr lang="en-US" sz="2600"/>
          </a:p>
        </p:txBody>
      </p:sp>
    </p:spTree>
    <p:extLst>
      <p:ext uri="{BB962C8B-B14F-4D97-AF65-F5344CB8AC3E}">
        <p14:creationId xmlns:p14="http://schemas.microsoft.com/office/powerpoint/2010/main" val="11021028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>
          <a:extLst>
            <a:ext uri="{FF2B5EF4-FFF2-40B4-BE49-F238E27FC236}">
              <a16:creationId xmlns:a16="http://schemas.microsoft.com/office/drawing/2014/main" id="{91843F03-E92E-4B6F-FFBD-C084BE1169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5">
            <a:extLst>
              <a:ext uri="{FF2B5EF4-FFF2-40B4-BE49-F238E27FC236}">
                <a16:creationId xmlns:a16="http://schemas.microsoft.com/office/drawing/2014/main" id="{30DD2BD0-94DE-F8E6-61B6-4A89980577E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676273" y="1833564"/>
            <a:ext cx="11095313" cy="26438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Opportunities for solar, biomass, and other renewables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Benefits and challenges of adoption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Case studies and pilot projects</a:t>
            </a:r>
            <a:endParaRPr>
              <a:sym typeface="Times New Roman"/>
            </a:endParaRPr>
          </a:p>
        </p:txBody>
      </p:sp>
      <p:sp>
        <p:nvSpPr>
          <p:cNvPr id="437" name="Google Shape;437;p5">
            <a:extLst>
              <a:ext uri="{FF2B5EF4-FFF2-40B4-BE49-F238E27FC236}">
                <a16:creationId xmlns:a16="http://schemas.microsoft.com/office/drawing/2014/main" id="{EC554C23-98E8-DAB8-CBBE-B4D2A1D4401E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361950" y="323849"/>
            <a:ext cx="7391400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800"/>
              <a:buFont typeface="Arial"/>
              <a:buNone/>
            </a:pPr>
            <a:r>
              <a:rPr lang="en-US" sz="2800" b="1">
                <a:solidFill>
                  <a:srgbClr val="337177"/>
                </a:solidFill>
              </a:rPr>
              <a:t>4. Energy Saving Opportunities</a:t>
            </a:r>
            <a:endParaRPr/>
          </a:p>
        </p:txBody>
      </p:sp>
      <p:sp>
        <p:nvSpPr>
          <p:cNvPr id="2" name="Google Shape;437;p5">
            <a:extLst>
              <a:ext uri="{FF2B5EF4-FFF2-40B4-BE49-F238E27FC236}">
                <a16:creationId xmlns:a16="http://schemas.microsoft.com/office/drawing/2014/main" id="{8C02BB72-9DB2-E35D-BCEE-321568662C74}"/>
              </a:ext>
            </a:extLst>
          </p:cNvPr>
          <p:cNvSpPr txBox="1">
            <a:spLocks/>
          </p:cNvSpPr>
          <p:nvPr/>
        </p:nvSpPr>
        <p:spPr>
          <a:xfrm>
            <a:off x="676273" y="1119187"/>
            <a:ext cx="8457217" cy="481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 b="1">
                <a:solidFill>
                  <a:srgbClr val="337177"/>
                </a:solidFill>
              </a:rPr>
              <a:t> Renewable Energy Integration</a:t>
            </a:r>
            <a:endParaRPr lang="en-US" sz="2600"/>
          </a:p>
        </p:txBody>
      </p:sp>
    </p:spTree>
    <p:extLst>
      <p:ext uri="{BB962C8B-B14F-4D97-AF65-F5344CB8AC3E}">
        <p14:creationId xmlns:p14="http://schemas.microsoft.com/office/powerpoint/2010/main" val="9539455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>
          <a:extLst>
            <a:ext uri="{FF2B5EF4-FFF2-40B4-BE49-F238E27FC236}">
              <a16:creationId xmlns:a16="http://schemas.microsoft.com/office/drawing/2014/main" id="{C5517FFB-9DC6-5FC9-23F4-DF8D48B02A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5">
            <a:extLst>
              <a:ext uri="{FF2B5EF4-FFF2-40B4-BE49-F238E27FC236}">
                <a16:creationId xmlns:a16="http://schemas.microsoft.com/office/drawing/2014/main" id="{00E65EAD-56F4-758B-177F-D2A73A38D06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676273" y="1833565"/>
            <a:ext cx="11095313" cy="18870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Cost-benefit analysis of energy-saving measures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Prioritization based on payback period and feasibility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Steps for implementation and continuous improvement</a:t>
            </a:r>
            <a:endParaRPr>
              <a:sym typeface="Times New Roman"/>
            </a:endParaRPr>
          </a:p>
        </p:txBody>
      </p:sp>
      <p:sp>
        <p:nvSpPr>
          <p:cNvPr id="437" name="Google Shape;437;p5">
            <a:extLst>
              <a:ext uri="{FF2B5EF4-FFF2-40B4-BE49-F238E27FC236}">
                <a16:creationId xmlns:a16="http://schemas.microsoft.com/office/drawing/2014/main" id="{9D86EDDC-7941-6F68-CD2E-3096702A625A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361950" y="323849"/>
            <a:ext cx="7391400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800"/>
              <a:buFont typeface="Arial"/>
              <a:buNone/>
            </a:pPr>
            <a:r>
              <a:rPr lang="en-US" sz="2800" b="1">
                <a:solidFill>
                  <a:srgbClr val="337177"/>
                </a:solidFill>
              </a:rPr>
              <a:t>4. Energy Saving Opportunities</a:t>
            </a:r>
            <a:endParaRPr/>
          </a:p>
        </p:txBody>
      </p:sp>
      <p:sp>
        <p:nvSpPr>
          <p:cNvPr id="2" name="Google Shape;437;p5">
            <a:extLst>
              <a:ext uri="{FF2B5EF4-FFF2-40B4-BE49-F238E27FC236}">
                <a16:creationId xmlns:a16="http://schemas.microsoft.com/office/drawing/2014/main" id="{B3E9723E-6E13-F924-00E5-B4F38F0FDE81}"/>
              </a:ext>
            </a:extLst>
          </p:cNvPr>
          <p:cNvSpPr txBox="1">
            <a:spLocks/>
          </p:cNvSpPr>
          <p:nvPr/>
        </p:nvSpPr>
        <p:spPr>
          <a:xfrm>
            <a:off x="676273" y="1119187"/>
            <a:ext cx="9918155" cy="481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 b="1">
                <a:solidFill>
                  <a:srgbClr val="337177"/>
                </a:solidFill>
              </a:rPr>
              <a:t> Economic Analysis and Implementation Strategy</a:t>
            </a:r>
            <a:endParaRPr lang="en-US" sz="2600"/>
          </a:p>
        </p:txBody>
      </p:sp>
    </p:spTree>
    <p:extLst>
      <p:ext uri="{BB962C8B-B14F-4D97-AF65-F5344CB8AC3E}">
        <p14:creationId xmlns:p14="http://schemas.microsoft.com/office/powerpoint/2010/main" val="25597596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>
          <a:extLst>
            <a:ext uri="{FF2B5EF4-FFF2-40B4-BE49-F238E27FC236}">
              <a16:creationId xmlns:a16="http://schemas.microsoft.com/office/drawing/2014/main" id="{1E88EAF3-DF14-69BA-B6B3-D9CC69D388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5">
            <a:extLst>
              <a:ext uri="{FF2B5EF4-FFF2-40B4-BE49-F238E27FC236}">
                <a16:creationId xmlns:a16="http://schemas.microsoft.com/office/drawing/2014/main" id="{D72859EF-42F4-6FF7-5B13-BAF5CB382FE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361950" y="323849"/>
            <a:ext cx="9144000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800"/>
              <a:buFont typeface="Arial"/>
              <a:buNone/>
            </a:pPr>
            <a:r>
              <a:rPr lang="en-US" sz="2800" b="1">
                <a:solidFill>
                  <a:srgbClr val="337177"/>
                </a:solidFill>
              </a:rPr>
              <a:t>5. Implementation Roadmap in the Factory</a:t>
            </a:r>
            <a:endParaRPr/>
          </a:p>
        </p:txBody>
      </p:sp>
      <p:sp>
        <p:nvSpPr>
          <p:cNvPr id="2" name="Google Shape;437;p5">
            <a:extLst>
              <a:ext uri="{FF2B5EF4-FFF2-40B4-BE49-F238E27FC236}">
                <a16:creationId xmlns:a16="http://schemas.microsoft.com/office/drawing/2014/main" id="{25B81160-5E45-CC9E-EA83-C341131DC644}"/>
              </a:ext>
            </a:extLst>
          </p:cNvPr>
          <p:cNvSpPr txBox="1">
            <a:spLocks/>
          </p:cNvSpPr>
          <p:nvPr/>
        </p:nvSpPr>
        <p:spPr>
          <a:xfrm>
            <a:off x="694665" y="1261241"/>
            <a:ext cx="11106152" cy="3594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lnSpc>
                <a:spcPct val="150000"/>
              </a:lnSpc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>
                <a:solidFill>
                  <a:srgbClr val="002060"/>
                </a:solidFill>
              </a:rPr>
              <a:t>Survey and assess current energy use</a:t>
            </a:r>
          </a:p>
          <a:p>
            <a:pPr marL="457200" indent="-457200" algn="l">
              <a:lnSpc>
                <a:spcPct val="150000"/>
              </a:lnSpc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>
                <a:solidFill>
                  <a:srgbClr val="002060"/>
                </a:solidFill>
              </a:rPr>
              <a:t>Plan and select energy-saving solutions</a:t>
            </a:r>
          </a:p>
          <a:p>
            <a:pPr marL="457200" indent="-457200" algn="l">
              <a:lnSpc>
                <a:spcPct val="150000"/>
              </a:lnSpc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>
                <a:solidFill>
                  <a:srgbClr val="002060"/>
                </a:solidFill>
              </a:rPr>
              <a:t>Invest and install equipment</a:t>
            </a:r>
          </a:p>
          <a:p>
            <a:pPr marL="457200" indent="-457200" algn="l">
              <a:lnSpc>
                <a:spcPct val="150000"/>
              </a:lnSpc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>
                <a:solidFill>
                  <a:srgbClr val="002060"/>
                </a:solidFill>
              </a:rPr>
              <a:t>Monitor and optimize operation</a:t>
            </a:r>
          </a:p>
          <a:p>
            <a:pPr marL="457200" indent="-457200" algn="l">
              <a:lnSpc>
                <a:spcPct val="150000"/>
              </a:lnSpc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>
                <a:solidFill>
                  <a:srgbClr val="002060"/>
                </a:solidFill>
              </a:rPr>
              <a:t>Evaluate effectiveness and scale up</a:t>
            </a:r>
          </a:p>
          <a:p>
            <a:pPr marL="457200" indent="-457200" algn="l">
              <a:lnSpc>
                <a:spcPct val="150000"/>
              </a:lnSpc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>
                <a:solidFill>
                  <a:srgbClr val="002060"/>
                </a:solidFill>
              </a:rPr>
              <a:t>Advanced training and continuous upgrading</a:t>
            </a:r>
          </a:p>
        </p:txBody>
      </p:sp>
    </p:spTree>
    <p:extLst>
      <p:ext uri="{BB962C8B-B14F-4D97-AF65-F5344CB8AC3E}">
        <p14:creationId xmlns:p14="http://schemas.microsoft.com/office/powerpoint/2010/main" val="1935862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549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800"/>
              <a:buFont typeface="Arial"/>
              <a:buNone/>
            </a:pPr>
            <a:r>
              <a:rPr lang="en-US" sz="2800" b="1">
                <a:solidFill>
                  <a:srgbClr val="337177"/>
                </a:solidFill>
              </a:rPr>
              <a:t>CONTENT</a:t>
            </a:r>
            <a:endParaRPr/>
          </a:p>
        </p:txBody>
      </p:sp>
      <p:sp>
        <p:nvSpPr>
          <p:cNvPr id="420" name="Google Shape;420;p2"/>
          <p:cNvSpPr txBox="1">
            <a:spLocks noGrp="1"/>
          </p:cNvSpPr>
          <p:nvPr>
            <p:ph type="body" idx="1"/>
          </p:nvPr>
        </p:nvSpPr>
        <p:spPr>
          <a:xfrm>
            <a:off x="838200" y="1279087"/>
            <a:ext cx="10515600" cy="36932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742950" lvl="0" indent="-742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+mj-lt"/>
              <a:buAutoNum type="arabicPeriod"/>
            </a:pPr>
            <a:r>
              <a:rPr lang="en-US" sz="2600" b="1">
                <a:solidFill>
                  <a:srgbClr val="337177"/>
                </a:solidFill>
              </a:rPr>
              <a:t>Overview of the Beverage Industry</a:t>
            </a:r>
          </a:p>
          <a:p>
            <a:pPr marL="742950" lvl="0" indent="-742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+mj-lt"/>
              <a:buAutoNum type="arabicPeriod"/>
            </a:pPr>
            <a:r>
              <a:rPr lang="en-US" sz="2600" b="1">
                <a:solidFill>
                  <a:srgbClr val="337177"/>
                </a:solidFill>
              </a:rPr>
              <a:t>Energy Consumption Profile in Beverage Industry</a:t>
            </a:r>
          </a:p>
          <a:p>
            <a:pPr marL="742950" lvl="0" indent="-742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AutoNum type="arabicPeriod"/>
            </a:pPr>
            <a:r>
              <a:rPr lang="en-US" sz="2600" b="1" i="0" u="none" strike="noStrike" cap="none">
                <a:solidFill>
                  <a:srgbClr val="337177"/>
                </a:solidFill>
              </a:rPr>
              <a:t>Method for Identifying Energy Saving Potential</a:t>
            </a:r>
          </a:p>
          <a:p>
            <a:pPr marL="742950" lvl="0" indent="-742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AutoNum type="arabicPeriod"/>
            </a:pPr>
            <a:r>
              <a:rPr lang="en-US" sz="2600" b="1">
                <a:solidFill>
                  <a:srgbClr val="337177"/>
                </a:solidFill>
              </a:rPr>
              <a:t>E</a:t>
            </a:r>
            <a:r>
              <a:rPr lang="en-US" sz="2600" b="1" i="0" u="none" strike="noStrike" cap="none">
                <a:solidFill>
                  <a:srgbClr val="337177"/>
                </a:solidFill>
              </a:rPr>
              <a:t>nergy Saving Opportunities </a:t>
            </a:r>
          </a:p>
          <a:p>
            <a:pPr marL="742950" lvl="0" indent="-742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AutoNum type="arabicPeriod"/>
            </a:pPr>
            <a:r>
              <a:rPr lang="en-US" sz="2600" b="1" i="0" u="none" strike="noStrike" cap="none">
                <a:solidFill>
                  <a:srgbClr val="337177"/>
                </a:solidFill>
              </a:rPr>
              <a:t>Implementation Roadmap in the Factory</a:t>
            </a:r>
          </a:p>
          <a:p>
            <a:pPr marL="742950" lvl="0" indent="-742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AutoNum type="arabicPeriod"/>
            </a:pPr>
            <a:endParaRPr lang="en-US" sz="2600" b="1" i="0" u="none" strike="noStrike" cap="none">
              <a:solidFill>
                <a:srgbClr val="337177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>
          <a:extLst>
            <a:ext uri="{FF2B5EF4-FFF2-40B4-BE49-F238E27FC236}">
              <a16:creationId xmlns:a16="http://schemas.microsoft.com/office/drawing/2014/main" id="{8A1896C7-9796-A54C-C302-8A936248C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37;p5">
            <a:extLst>
              <a:ext uri="{FF2B5EF4-FFF2-40B4-BE49-F238E27FC236}">
                <a16:creationId xmlns:a16="http://schemas.microsoft.com/office/drawing/2014/main" id="{549B83FB-9FFC-8522-C051-F257389FCA5C}"/>
              </a:ext>
            </a:extLst>
          </p:cNvPr>
          <p:cNvSpPr txBox="1">
            <a:spLocks/>
          </p:cNvSpPr>
          <p:nvPr/>
        </p:nvSpPr>
        <p:spPr>
          <a:xfrm>
            <a:off x="694665" y="1261241"/>
            <a:ext cx="11106152" cy="3594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>
              <a:lnSpc>
                <a:spcPct val="150000"/>
              </a:lnSpc>
              <a:buClr>
                <a:srgbClr val="337177"/>
              </a:buClr>
              <a:buSzPts val="2800"/>
            </a:pPr>
            <a:r>
              <a:rPr lang="en-US" sz="2400"/>
              <a:t>Numerous energy-saving solutions have been successfully implemented in Vietnam as well as in other countries: </a:t>
            </a:r>
          </a:p>
          <a:p>
            <a:pPr marL="342900" indent="-342900" algn="l">
              <a:lnSpc>
                <a:spcPct val="150000"/>
              </a:lnSpc>
              <a:buClr>
                <a:srgbClr val="337177"/>
              </a:buClr>
              <a:buSzPts val="2800"/>
              <a:buFontTx/>
              <a:buChar char="-"/>
            </a:pPr>
            <a:r>
              <a:rPr lang="en-US" sz="2400"/>
              <a:t>Improvement of Technology and Equipment Upgrades</a:t>
            </a:r>
          </a:p>
          <a:p>
            <a:pPr marL="342900" indent="-342900" algn="l">
              <a:lnSpc>
                <a:spcPct val="150000"/>
              </a:lnSpc>
              <a:buClr>
                <a:srgbClr val="337177"/>
              </a:buClr>
              <a:buSzPts val="2800"/>
              <a:buFontTx/>
              <a:buChar char="-"/>
            </a:pPr>
            <a:r>
              <a:rPr lang="en-US" sz="2400"/>
              <a:t>Utilizing Renewable Energy Sources and Heat Recovery</a:t>
            </a:r>
          </a:p>
          <a:p>
            <a:pPr marL="342900" indent="-342900" algn="l">
              <a:lnSpc>
                <a:spcPct val="150000"/>
              </a:lnSpc>
              <a:buClr>
                <a:srgbClr val="337177"/>
              </a:buClr>
              <a:buSzPts val="2800"/>
              <a:buFontTx/>
              <a:buChar char="-"/>
            </a:pPr>
            <a:r>
              <a:rPr lang="en-US" sz="2400">
                <a:solidFill>
                  <a:srgbClr val="002060"/>
                </a:solidFill>
              </a:rPr>
              <a:t>…….</a:t>
            </a:r>
          </a:p>
          <a:p>
            <a:pPr algn="l">
              <a:lnSpc>
                <a:spcPct val="150000"/>
              </a:lnSpc>
              <a:buClr>
                <a:srgbClr val="337177"/>
              </a:buClr>
              <a:buSzPts val="2800"/>
            </a:pPr>
            <a:r>
              <a:rPr lang="en-US" sz="2400"/>
              <a:t>These case studies will be presented in the next module.</a:t>
            </a:r>
            <a:endParaRPr lang="en-US" sz="240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7084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2" name="Google Shape;622;p27"/>
          <p:cNvGrpSpPr/>
          <p:nvPr/>
        </p:nvGrpSpPr>
        <p:grpSpPr>
          <a:xfrm>
            <a:off x="6102673" y="1155628"/>
            <a:ext cx="5486761" cy="4546744"/>
            <a:chOff x="1079350" y="238125"/>
            <a:chExt cx="5461275" cy="4525625"/>
          </a:xfrm>
        </p:grpSpPr>
        <p:sp>
          <p:nvSpPr>
            <p:cNvPr id="623" name="Google Shape;623;p27"/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4" name="Google Shape;624;p27"/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5" name="Google Shape;625;p27"/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6" name="Google Shape;626;p27"/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7" name="Google Shape;627;p27"/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8" name="Google Shape;628;p27"/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9" name="Google Shape;629;p27"/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0" name="Google Shape;630;p27"/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1" name="Google Shape;631;p27"/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2" name="Google Shape;632;p27"/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3" name="Google Shape;633;p27"/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4" name="Google Shape;634;p27"/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5" name="Google Shape;635;p27"/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6" name="Google Shape;636;p27"/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7" name="Google Shape;637;p27"/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8" name="Google Shape;638;p27"/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9" name="Google Shape;639;p27"/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0" name="Google Shape;640;p27"/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1" name="Google Shape;641;p27"/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2" name="Google Shape;642;p27"/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3" name="Google Shape;643;p27"/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4" name="Google Shape;644;p27"/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5" name="Google Shape;645;p27"/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6" name="Google Shape;646;p27"/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7" name="Google Shape;647;p27"/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8" name="Google Shape;648;p27"/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9" name="Google Shape;649;p27"/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0" name="Google Shape;650;p27"/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1" name="Google Shape;651;p27"/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2" name="Google Shape;652;p27"/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3" name="Google Shape;653;p27"/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4" name="Google Shape;654;p27"/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5" name="Google Shape;655;p27"/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6" name="Google Shape;656;p27"/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7" name="Google Shape;657;p27"/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8" name="Google Shape;658;p27"/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9" name="Google Shape;659;p27"/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0" name="Google Shape;660;p27"/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1" name="Google Shape;661;p27"/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2" name="Google Shape;662;p27"/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3" name="Google Shape;663;p27"/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4" name="Google Shape;664;p27"/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5" name="Google Shape;665;p27"/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6" name="Google Shape;666;p27"/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7" name="Google Shape;667;p27"/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8" name="Google Shape;668;p27"/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9" name="Google Shape;669;p27"/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0" name="Google Shape;670;p27"/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1" name="Google Shape;671;p27"/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2" name="Google Shape;672;p27"/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3" name="Google Shape;673;p27"/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4" name="Google Shape;674;p27"/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5" name="Google Shape;675;p27"/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6" name="Google Shape;676;p27"/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7" name="Google Shape;677;p27"/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8" name="Google Shape;678;p27"/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9" name="Google Shape;679;p27"/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0" name="Google Shape;680;p27"/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1" name="Google Shape;681;p27"/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2" name="Google Shape;682;p27"/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3" name="Google Shape;683;p27"/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4" name="Google Shape;684;p27"/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5" name="Google Shape;685;p27"/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6" name="Google Shape;686;p27"/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7" name="Google Shape;687;p27"/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8" name="Google Shape;688;p27"/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9" name="Google Shape;689;p27"/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0" name="Google Shape;690;p27"/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1" name="Google Shape;691;p27"/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2" name="Google Shape;692;p27"/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3" name="Google Shape;693;p27"/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4" name="Google Shape;694;p27"/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5" name="Google Shape;695;p27"/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6" name="Google Shape;696;p27"/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7" name="Google Shape;697;p27"/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8" name="Google Shape;698;p27"/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9" name="Google Shape;699;p27"/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0" name="Google Shape;700;p27"/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1" name="Google Shape;701;p27"/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2" name="Google Shape;702;p27"/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3" name="Google Shape;703;p27"/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4" name="Google Shape;704;p27"/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5" name="Google Shape;705;p27"/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6" name="Google Shape;706;p27"/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7" name="Google Shape;707;p27"/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8" name="Google Shape;708;p27"/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9" name="Google Shape;709;p27"/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0" name="Google Shape;710;p27"/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1" name="Google Shape;711;p27"/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2" name="Google Shape;712;p27"/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3" name="Google Shape;713;p27"/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4" name="Google Shape;714;p27"/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5" name="Google Shape;715;p27"/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6" name="Google Shape;716;p27"/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7" name="Google Shape;717;p27"/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8" name="Google Shape;718;p27"/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9" name="Google Shape;719;p27"/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0" name="Google Shape;720;p27"/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1" name="Google Shape;721;p27"/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2" name="Google Shape;722;p27"/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3" name="Google Shape;723;p27"/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4" name="Google Shape;724;p27"/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5" name="Google Shape;725;p27"/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6" name="Google Shape;726;p27"/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7" name="Google Shape;727;p27"/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8" name="Google Shape;728;p27"/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9" name="Google Shape;729;p27"/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0" name="Google Shape;730;p27"/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1" name="Google Shape;731;p27"/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2" name="Google Shape;732;p27"/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3" name="Google Shape;733;p27"/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4" name="Google Shape;734;p27"/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5" name="Google Shape;735;p27"/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6" name="Google Shape;736;p27"/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7" name="Google Shape;737;p27"/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8" name="Google Shape;738;p27"/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9" name="Google Shape;739;p27"/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0" name="Google Shape;740;p27"/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1" name="Google Shape;741;p27"/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2" name="Google Shape;742;p27"/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3" name="Google Shape;743;p27"/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4" name="Google Shape;744;p27"/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5" name="Google Shape;745;p27"/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6" name="Google Shape;746;p27"/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7" name="Google Shape;747;p27"/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8" name="Google Shape;748;p27"/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9" name="Google Shape;749;p27"/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" name="Google Shape;750;p27"/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" name="Google Shape;751;p27"/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2" name="Google Shape;752;p27"/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3" name="Google Shape;753;p27"/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4" name="Google Shape;754;p27"/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5" name="Google Shape;755;p27"/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6" name="Google Shape;756;p27"/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7" name="Google Shape;757;p27"/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8" name="Google Shape;758;p27"/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9" name="Google Shape;759;p27"/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0" name="Google Shape;760;p27"/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1" name="Google Shape;761;p27"/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2" name="Google Shape;762;p27"/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3" name="Google Shape;763;p27"/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4" name="Google Shape;764;p27"/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5" name="Google Shape;765;p27"/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6" name="Google Shape;766;p27"/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7" name="Google Shape;767;p27"/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8" name="Google Shape;768;p27"/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9" name="Google Shape;769;p27"/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0" name="Google Shape;770;p27"/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1" name="Google Shape;771;p27"/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2" name="Google Shape;772;p27"/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3" name="Google Shape;773;p27"/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4" name="Google Shape;774;p27"/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5" name="Google Shape;775;p27"/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6" name="Google Shape;776;p27"/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7" name="Google Shape;777;p27"/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8" name="Google Shape;778;p27"/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9" name="Google Shape;779;p27"/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0" name="Google Shape;780;p27"/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1" name="Google Shape;781;p27"/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2" name="Google Shape;782;p27"/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3" name="Google Shape;783;p27"/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4" name="Google Shape;784;p27"/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5" name="Google Shape;785;p27"/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6" name="Google Shape;786;p27"/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7" name="Google Shape;787;p27"/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8" name="Google Shape;788;p27"/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9" name="Google Shape;789;p27"/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0" name="Google Shape;790;p27"/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1" name="Google Shape;791;p27"/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2" name="Google Shape;792;p27"/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3" name="Google Shape;793;p27"/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4" name="Google Shape;794;p27"/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5" name="Google Shape;795;p27"/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6" name="Google Shape;796;p27"/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7" name="Google Shape;797;p27"/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8" name="Google Shape;798;p27"/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9" name="Google Shape;799;p27"/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0" name="Google Shape;800;p27"/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1" name="Google Shape;801;p27"/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2" name="Google Shape;802;p27"/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3" name="Google Shape;803;p27"/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4" name="Google Shape;804;p27"/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5" name="Google Shape;805;p27"/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6" name="Google Shape;806;p27"/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7" name="Google Shape;807;p27"/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8" name="Google Shape;808;p27"/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9" name="Google Shape;809;p27"/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0" name="Google Shape;810;p27"/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1" name="Google Shape;811;p27"/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2" name="Google Shape;812;p27"/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3" name="Google Shape;813;p27"/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4" name="Google Shape;814;p27"/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5" name="Google Shape;815;p27"/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6" name="Google Shape;816;p27"/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7" name="Google Shape;817;p27"/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8" name="Google Shape;818;p27"/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9" name="Google Shape;819;p27"/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0" name="Google Shape;820;p27"/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1" name="Google Shape;821;p27"/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2" name="Google Shape;822;p27"/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3" name="Google Shape;823;p27"/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4" name="Google Shape;824;p27"/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5" name="Google Shape;825;p27"/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6" name="Google Shape;826;p27"/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7" name="Google Shape;827;p27"/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8" name="Google Shape;828;p27"/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9" name="Google Shape;829;p27"/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0" name="Google Shape;830;p27"/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1" name="Google Shape;831;p27"/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2" name="Google Shape;832;p27"/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3" name="Google Shape;833;p27"/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4" name="Google Shape;834;p27"/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5" name="Google Shape;835;p27"/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6" name="Google Shape;836;p27"/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7" name="Google Shape;837;p27"/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8" name="Google Shape;838;p27"/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9" name="Google Shape;839;p27"/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0" name="Google Shape;840;p27"/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1" name="Google Shape;841;p27"/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2" name="Google Shape;842;p27"/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3" name="Google Shape;843;p27"/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4" name="Google Shape;844;p27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5" name="Google Shape;845;p27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6" name="Google Shape;846;p27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7" name="Google Shape;847;p27"/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8" name="Google Shape;848;p27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9" name="Google Shape;849;p27"/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0" name="Google Shape;850;p27"/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1" name="Google Shape;851;p27"/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2" name="Google Shape;852;p27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3" name="Google Shape;853;p27"/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4" name="Google Shape;854;p27"/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5" name="Google Shape;855;p27"/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6" name="Google Shape;856;p27"/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7" name="Google Shape;857;p27"/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8" name="Google Shape;858;p27"/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9" name="Google Shape;859;p27"/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0" name="Google Shape;860;p27"/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1" name="Google Shape;861;p27"/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2" name="Google Shape;862;p27"/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3" name="Google Shape;863;p27"/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4" name="Google Shape;864;p27"/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5" name="Google Shape;865;p27"/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6" name="Google Shape;866;p27"/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7" name="Google Shape;867;p27"/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8" name="Google Shape;868;p27"/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9" name="Google Shape;869;p27"/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0" name="Google Shape;870;p27"/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1" name="Google Shape;871;p27"/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2" name="Google Shape;872;p27"/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3" name="Google Shape;873;p27"/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4" name="Google Shape;874;p27"/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5" name="Google Shape;875;p27"/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6" name="Google Shape;876;p27"/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7" name="Google Shape;877;p27"/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8" name="Google Shape;878;p27"/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9" name="Google Shape;879;p27"/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0" name="Google Shape;880;p27"/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1" name="Google Shape;881;p27"/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2" name="Google Shape;882;p27"/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3" name="Google Shape;883;p27"/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4" name="Google Shape;884;p27"/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5" name="Google Shape;885;p27"/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6" name="Google Shape;886;p27"/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7" name="Google Shape;887;p27"/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8" name="Google Shape;888;p27"/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9" name="Google Shape;889;p27"/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0" name="Google Shape;890;p27"/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1" name="Google Shape;891;p27"/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2" name="Google Shape;892;p27"/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3" name="Google Shape;893;p27"/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4" name="Google Shape;894;p27"/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5" name="Google Shape;895;p27"/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6" name="Google Shape;896;p27"/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7" name="Google Shape;897;p27"/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8" name="Google Shape;898;p27"/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9" name="Google Shape;899;p27"/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0" name="Google Shape;900;p27"/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1" name="Google Shape;901;p27"/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2" name="Google Shape;902;p27"/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3" name="Google Shape;903;p27"/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4" name="Google Shape;904;p27"/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5" name="Google Shape;905;p27"/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6" name="Google Shape;906;p27"/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7" name="Google Shape;907;p27"/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8" name="Google Shape;908;p27"/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9" name="Google Shape;909;p27"/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0" name="Google Shape;910;p27"/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1" name="Google Shape;911;p27"/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2" name="Google Shape;912;p27"/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3" name="Google Shape;913;p27"/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4" name="Google Shape;914;p27"/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5" name="Google Shape;915;p27"/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6" name="Google Shape;916;p27"/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7" name="Google Shape;917;p27"/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8" name="Google Shape;918;p27"/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9" name="Google Shape;919;p27"/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0" name="Google Shape;920;p27"/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1" name="Google Shape;921;p27"/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2" name="Google Shape;922;p27"/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3" name="Google Shape;923;p27"/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4" name="Google Shape;924;p27"/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5" name="Google Shape;925;p27"/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6" name="Google Shape;926;p27"/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7" name="Google Shape;927;p27"/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8" name="Google Shape;928;p27"/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9" name="Google Shape;929;p27"/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0" name="Google Shape;930;p27"/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1" name="Google Shape;931;p27"/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2" name="Google Shape;932;p27"/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3" name="Google Shape;933;p27"/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4" name="Google Shape;934;p27"/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5" name="Google Shape;935;p27"/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6" name="Google Shape;936;p27"/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7" name="Google Shape;937;p27"/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38" name="Google Shape;938;p27"/>
          <p:cNvSpPr txBox="1"/>
          <p:nvPr/>
        </p:nvSpPr>
        <p:spPr>
          <a:xfrm>
            <a:off x="1389081" y="2454982"/>
            <a:ext cx="4687610" cy="1927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</a:pPr>
            <a:r>
              <a:rPr lang="en-US" sz="4800" b="1" i="0" u="none" strike="noStrike" cap="none">
                <a:solidFill>
                  <a:srgbClr val="337177"/>
                </a:solidFill>
                <a:latin typeface="Calibri"/>
                <a:ea typeface="Calibri"/>
                <a:cs typeface="Calibri"/>
                <a:sym typeface="Calibri"/>
              </a:rPr>
              <a:t>THANK YOU FOR ATTENTION!</a:t>
            </a:r>
            <a:endParaRPr sz="4800" b="1" i="0" u="none" strike="noStrike" cap="none">
              <a:solidFill>
                <a:srgbClr val="33717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3"/>
          <p:cNvSpPr txBox="1">
            <a:spLocks noGrp="1"/>
          </p:cNvSpPr>
          <p:nvPr>
            <p:ph type="body" idx="1"/>
          </p:nvPr>
        </p:nvSpPr>
        <p:spPr>
          <a:xfrm>
            <a:off x="570186" y="322646"/>
            <a:ext cx="10515600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US" sz="2600" b="1">
                <a:solidFill>
                  <a:srgbClr val="337177"/>
                </a:solidFill>
              </a:rPr>
              <a:t>1. Overview of the Beverage Industry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3743269-2811-F1F0-273A-FFE2457F8F5E}"/>
              </a:ext>
            </a:extLst>
          </p:cNvPr>
          <p:cNvSpPr txBox="1"/>
          <p:nvPr/>
        </p:nvSpPr>
        <p:spPr>
          <a:xfrm>
            <a:off x="570186" y="1341068"/>
            <a:ext cx="11361683" cy="1685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400"/>
              <a:t>Introduction to the industry: beer, soft drinks, bottled water, etc.</a:t>
            </a:r>
          </a:p>
          <a:p>
            <a:pPr marL="346075" lvl="1" indent="-3429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400"/>
              <a:t>Energy consumption characteristics: electricity, steam, water, compressed air.</a:t>
            </a:r>
          </a:p>
          <a:p>
            <a:pPr marL="346075" lvl="1" indent="-3429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400"/>
              <a:t>Main stages in the production line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>
          <a:extLst>
            <a:ext uri="{FF2B5EF4-FFF2-40B4-BE49-F238E27FC236}">
              <a16:creationId xmlns:a16="http://schemas.microsoft.com/office/drawing/2014/main" id="{79810F05-2D6F-AEB8-2CA7-7CA0A49AA4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3">
            <a:extLst>
              <a:ext uri="{FF2B5EF4-FFF2-40B4-BE49-F238E27FC236}">
                <a16:creationId xmlns:a16="http://schemas.microsoft.com/office/drawing/2014/main" id="{6C631DE4-30BB-E82C-2CD5-B3478E6B97B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60131" y="228053"/>
            <a:ext cx="10515600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US" b="1">
                <a:solidFill>
                  <a:srgbClr val="337177"/>
                </a:solidFill>
              </a:rPr>
              <a:t>2. Technological process in the Beverage Industry</a:t>
            </a:r>
          </a:p>
        </p:txBody>
      </p:sp>
      <p:sp>
        <p:nvSpPr>
          <p:cNvPr id="2" name="Google Shape;442;p6">
            <a:extLst>
              <a:ext uri="{FF2B5EF4-FFF2-40B4-BE49-F238E27FC236}">
                <a16:creationId xmlns:a16="http://schemas.microsoft.com/office/drawing/2014/main" id="{4FEFCCF4-62C0-9233-F31E-741A60493BCB}"/>
              </a:ext>
            </a:extLst>
          </p:cNvPr>
          <p:cNvSpPr txBox="1"/>
          <p:nvPr/>
        </p:nvSpPr>
        <p:spPr>
          <a:xfrm>
            <a:off x="4034002" y="1037364"/>
            <a:ext cx="499110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Technological process (1) </a:t>
            </a:r>
            <a:endParaRPr sz="2600"/>
          </a:p>
        </p:txBody>
      </p:sp>
      <p:sp>
        <p:nvSpPr>
          <p:cNvPr id="4" name="Google Shape;443;p6">
            <a:extLst>
              <a:ext uri="{FF2B5EF4-FFF2-40B4-BE49-F238E27FC236}">
                <a16:creationId xmlns:a16="http://schemas.microsoft.com/office/drawing/2014/main" id="{4449D6D5-4F06-FE94-24A7-97CCE4377589}"/>
              </a:ext>
            </a:extLst>
          </p:cNvPr>
          <p:cNvSpPr txBox="1">
            <a:spLocks/>
          </p:cNvSpPr>
          <p:nvPr/>
        </p:nvSpPr>
        <p:spPr>
          <a:xfrm>
            <a:off x="1923394" y="1508162"/>
            <a:ext cx="9372600" cy="5202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800"/>
            </a:pPr>
            <a:r>
              <a:rPr lang="en-US" sz="1800"/>
              <a:t>Diagram of the technological process of producing non-carbonated beverages</a:t>
            </a:r>
            <a:endParaRPr lang="en-US"/>
          </a:p>
        </p:txBody>
      </p:sp>
      <p:pic>
        <p:nvPicPr>
          <p:cNvPr id="5" name="Google Shape;444;p6">
            <a:extLst>
              <a:ext uri="{FF2B5EF4-FFF2-40B4-BE49-F238E27FC236}">
                <a16:creationId xmlns:a16="http://schemas.microsoft.com/office/drawing/2014/main" id="{72E8D842-4CD6-0D6A-777B-6F6CD71A260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67000" y="1508162"/>
            <a:ext cx="6858000" cy="44505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22929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372600" cy="5202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dk1"/>
                </a:solidFill>
              </a:rPr>
              <a:t>Diagram of the technological process for the production of carbonated beverages</a:t>
            </a:r>
            <a:endParaRPr/>
          </a:p>
        </p:txBody>
      </p:sp>
      <p:pic>
        <p:nvPicPr>
          <p:cNvPr id="450" name="Google Shape;450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28617" y="1447800"/>
            <a:ext cx="7878274" cy="441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51" name="Google Shape;451;p7"/>
          <p:cNvSpPr txBox="1"/>
          <p:nvPr/>
        </p:nvSpPr>
        <p:spPr>
          <a:xfrm>
            <a:off x="3714750" y="990600"/>
            <a:ext cx="499110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Technological process (2) </a:t>
            </a:r>
            <a:endParaRPr sz="2600"/>
          </a:p>
        </p:txBody>
      </p:sp>
      <p:sp>
        <p:nvSpPr>
          <p:cNvPr id="2" name="Google Shape;425;p3">
            <a:extLst>
              <a:ext uri="{FF2B5EF4-FFF2-40B4-BE49-F238E27FC236}">
                <a16:creationId xmlns:a16="http://schemas.microsoft.com/office/drawing/2014/main" id="{51D45D3F-8369-A696-8B68-D8AAD0B7C715}"/>
              </a:ext>
            </a:extLst>
          </p:cNvPr>
          <p:cNvSpPr txBox="1">
            <a:spLocks/>
          </p:cNvSpPr>
          <p:nvPr/>
        </p:nvSpPr>
        <p:spPr>
          <a:xfrm>
            <a:off x="260131" y="228053"/>
            <a:ext cx="10515600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l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</a:pPr>
            <a:r>
              <a:rPr lang="en-US" sz="2600" b="1">
                <a:solidFill>
                  <a:srgbClr val="337177"/>
                </a:solidFill>
              </a:rPr>
              <a:t>2. Technological process in the Beverage Industry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8"/>
          <p:cNvSpPr txBox="1">
            <a:spLocks noGrp="1"/>
          </p:cNvSpPr>
          <p:nvPr>
            <p:ph type="ctrTitle"/>
          </p:nvPr>
        </p:nvSpPr>
        <p:spPr>
          <a:xfrm>
            <a:off x="1524000" y="1340822"/>
            <a:ext cx="9372600" cy="5049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dk1"/>
                </a:solidFill>
              </a:rPr>
              <a:t>Technological process diagram for dispensing carbonated soft drink syrup</a:t>
            </a:r>
            <a:endParaRPr/>
          </a:p>
        </p:txBody>
      </p:sp>
      <p:pic>
        <p:nvPicPr>
          <p:cNvPr id="457" name="Google Shape;457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43503" y="1553251"/>
            <a:ext cx="6872423" cy="4364037"/>
          </a:xfrm>
          <a:prstGeom prst="rect">
            <a:avLst/>
          </a:prstGeom>
          <a:noFill/>
          <a:ln>
            <a:noFill/>
          </a:ln>
        </p:spPr>
      </p:pic>
      <p:sp>
        <p:nvSpPr>
          <p:cNvPr id="458" name="Google Shape;458;p8"/>
          <p:cNvSpPr txBox="1"/>
          <p:nvPr/>
        </p:nvSpPr>
        <p:spPr>
          <a:xfrm>
            <a:off x="3714750" y="940712"/>
            <a:ext cx="499110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Technological process (3) </a:t>
            </a:r>
            <a:endParaRPr sz="2600"/>
          </a:p>
        </p:txBody>
      </p:sp>
      <p:sp>
        <p:nvSpPr>
          <p:cNvPr id="2" name="Google Shape;425;p3">
            <a:extLst>
              <a:ext uri="{FF2B5EF4-FFF2-40B4-BE49-F238E27FC236}">
                <a16:creationId xmlns:a16="http://schemas.microsoft.com/office/drawing/2014/main" id="{24645D9C-4975-4F30-75EE-8A71ED7260D4}"/>
              </a:ext>
            </a:extLst>
          </p:cNvPr>
          <p:cNvSpPr txBox="1">
            <a:spLocks/>
          </p:cNvSpPr>
          <p:nvPr/>
        </p:nvSpPr>
        <p:spPr>
          <a:xfrm>
            <a:off x="381000" y="248255"/>
            <a:ext cx="10515600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l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</a:pPr>
            <a:r>
              <a:rPr lang="en-US" sz="2600" b="1">
                <a:solidFill>
                  <a:srgbClr val="337177"/>
                </a:solidFill>
              </a:rPr>
              <a:t>2. Technological process in the Beverage Industry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9"/>
          <p:cNvSpPr txBox="1">
            <a:spLocks noGrp="1"/>
          </p:cNvSpPr>
          <p:nvPr>
            <p:ph type="ctrTitle"/>
          </p:nvPr>
        </p:nvSpPr>
        <p:spPr>
          <a:xfrm>
            <a:off x="664779" y="2567152"/>
            <a:ext cx="10287000" cy="3124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-US" sz="2400" b="1">
                <a:solidFill>
                  <a:schemeClr val="dk1"/>
                </a:solidFill>
              </a:rPr>
              <a:t>Types of energy used in the line</a:t>
            </a:r>
            <a:br>
              <a:rPr lang="en-US" sz="2400" b="1">
                <a:solidFill>
                  <a:schemeClr val="dk1"/>
                </a:solidFill>
              </a:rPr>
            </a:br>
            <a:r>
              <a:rPr lang="en-US" sz="2400">
                <a:solidFill>
                  <a:schemeClr val="dk1"/>
                </a:solidFill>
              </a:rPr>
              <a:t>- Electricity is used in almost all equipment in the production line and other auxiliary system equipment such as lighting systems, refrigeration and air conditioning systems, air compressors,...</a:t>
            </a:r>
            <a:br>
              <a:rPr lang="en-US" sz="2400">
                <a:solidFill>
                  <a:schemeClr val="dk1"/>
                </a:solidFill>
              </a:rPr>
            </a:br>
            <a:r>
              <a:rPr lang="en-US" sz="2400">
                <a:solidFill>
                  <a:schemeClr val="dk1"/>
                </a:solidFill>
              </a:rPr>
              <a:t>- Steam is used to heat production.</a:t>
            </a:r>
            <a:br>
              <a:rPr lang="en-US" sz="2400">
                <a:solidFill>
                  <a:schemeClr val="dk1"/>
                </a:solidFill>
              </a:rPr>
            </a:br>
            <a:r>
              <a:rPr lang="en-US" sz="2400">
                <a:solidFill>
                  <a:schemeClr val="dk1"/>
                </a:solidFill>
              </a:rPr>
              <a:t>- DO oil is used to run backup generators, forklifts, fire pumps, internal vehicles.</a:t>
            </a:r>
            <a:br>
              <a:rPr lang="en-US" sz="2400">
                <a:solidFill>
                  <a:schemeClr val="dk1"/>
                </a:solidFill>
              </a:rPr>
            </a:br>
            <a:endParaRPr sz="2400">
              <a:solidFill>
                <a:schemeClr val="dk1"/>
              </a:solidFill>
            </a:endParaRPr>
          </a:p>
        </p:txBody>
      </p:sp>
      <p:sp>
        <p:nvSpPr>
          <p:cNvPr id="2" name="Google Shape;425;p3">
            <a:extLst>
              <a:ext uri="{FF2B5EF4-FFF2-40B4-BE49-F238E27FC236}">
                <a16:creationId xmlns:a16="http://schemas.microsoft.com/office/drawing/2014/main" id="{B84EC154-891B-39E5-1EFA-EF1924D542B1}"/>
              </a:ext>
            </a:extLst>
          </p:cNvPr>
          <p:cNvSpPr txBox="1">
            <a:spLocks/>
          </p:cNvSpPr>
          <p:nvPr/>
        </p:nvSpPr>
        <p:spPr>
          <a:xfrm>
            <a:off x="550479" y="334024"/>
            <a:ext cx="10515600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l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</a:pPr>
            <a:r>
              <a:rPr lang="en-US" sz="2600" b="1">
                <a:solidFill>
                  <a:srgbClr val="337177"/>
                </a:solidFill>
              </a:rPr>
              <a:t>2. Energy Consumption Profile in Beverage Industry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>
          <a:extLst>
            <a:ext uri="{FF2B5EF4-FFF2-40B4-BE49-F238E27FC236}">
              <a16:creationId xmlns:a16="http://schemas.microsoft.com/office/drawing/2014/main" id="{067003E7-2689-2438-9E81-2302943898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3">
            <a:extLst>
              <a:ext uri="{FF2B5EF4-FFF2-40B4-BE49-F238E27FC236}">
                <a16:creationId xmlns:a16="http://schemas.microsoft.com/office/drawing/2014/main" id="{336DA898-F866-AD82-9154-75A4E2F9CB8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51641" y="325199"/>
            <a:ext cx="10515600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US" sz="2600" b="1">
                <a:solidFill>
                  <a:srgbClr val="337177"/>
                </a:solidFill>
              </a:rPr>
              <a:t>2. Energy Consumption Profile in Beverage Industry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177EE0B-F88B-9E0F-E82D-EEC261DEC9B1}"/>
              </a:ext>
            </a:extLst>
          </p:cNvPr>
          <p:cNvSpPr txBox="1"/>
          <p:nvPr/>
        </p:nvSpPr>
        <p:spPr>
          <a:xfrm>
            <a:off x="570186" y="874343"/>
            <a:ext cx="11361683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400"/>
              <a:t>Overview of energy consumption in beverage production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531670-6D65-5F73-FEF3-D34D0848B60F}"/>
              </a:ext>
            </a:extLst>
          </p:cNvPr>
          <p:cNvSpPr txBox="1"/>
          <p:nvPr/>
        </p:nvSpPr>
        <p:spPr>
          <a:xfrm>
            <a:off x="651641" y="1598739"/>
            <a:ext cx="613804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/>
              <a:t>	</a:t>
            </a:r>
          </a:p>
          <a:p>
            <a:r>
              <a:rPr lang="en-US"/>
              <a:t>	</a:t>
            </a:r>
          </a:p>
          <a:p>
            <a:r>
              <a:rPr lang="en-US"/>
              <a:t>	</a:t>
            </a:r>
          </a:p>
          <a:p>
            <a:r>
              <a:rPr lang="en-US"/>
              <a:t>		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7EF824B-D3E0-9796-1B42-A13BE2203C6C}"/>
              </a:ext>
            </a:extLst>
          </p:cNvPr>
          <p:cNvSpPr txBox="1"/>
          <p:nvPr/>
        </p:nvSpPr>
        <p:spPr>
          <a:xfrm>
            <a:off x="879763" y="5582777"/>
            <a:ext cx="61380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600"/>
              <a:t>These values vary by type of beverage (soft drinks, beer, juice, bottled water) and production scale.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8430FC4-C5C2-8742-72F9-BCBBE9134C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567396"/>
              </p:ext>
            </p:extLst>
          </p:nvPr>
        </p:nvGraphicFramePr>
        <p:xfrm>
          <a:off x="1271752" y="2060404"/>
          <a:ext cx="10515600" cy="3322320"/>
        </p:xfrm>
        <a:graphic>
          <a:graphicData uri="http://schemas.openxmlformats.org/drawingml/2006/table">
            <a:tbl>
              <a:tblPr/>
              <a:tblGrid>
                <a:gridCol w="5257800">
                  <a:extLst>
                    <a:ext uri="{9D8B030D-6E8A-4147-A177-3AD203B41FA5}">
                      <a16:colId xmlns:a16="http://schemas.microsoft.com/office/drawing/2014/main" val="3970504132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30975963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2200" b="1" dirty="0"/>
                        <a:t>Process Area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Approximate % of Total Energy Consumption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882141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200"/>
                        <a:t>Steam generation / Heating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/>
                        <a:t>30% - 50%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445926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200"/>
                        <a:t>Refrigeration / Cooling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/>
                        <a:t>20% - 35%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70464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200"/>
                        <a:t>Compressed Air Systems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/>
                        <a:t>10% - 15%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147709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200"/>
                        <a:t>Packaging Equipment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/>
                        <a:t>5% - 10%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223496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200"/>
                        <a:t>Pumps &amp; Motors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/>
                        <a:t>5% - 10%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148544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200"/>
                        <a:t>Lighting &amp; HVAC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3% - 7%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45573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5B8FECB-28C7-23F6-78E8-6EB50DB02918}"/>
              </a:ext>
            </a:extLst>
          </p:cNvPr>
          <p:cNvSpPr txBox="1"/>
          <p:nvPr/>
        </p:nvSpPr>
        <p:spPr>
          <a:xfrm>
            <a:off x="1271752" y="1472895"/>
            <a:ext cx="96484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/>
              <a:t>Typical Energy Consumption Breakdown in Beverage Production</a:t>
            </a:r>
          </a:p>
        </p:txBody>
      </p:sp>
    </p:spTree>
    <p:extLst>
      <p:ext uri="{BB962C8B-B14F-4D97-AF65-F5344CB8AC3E}">
        <p14:creationId xmlns:p14="http://schemas.microsoft.com/office/powerpoint/2010/main" val="15600534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>
          <a:extLst>
            <a:ext uri="{FF2B5EF4-FFF2-40B4-BE49-F238E27FC236}">
              <a16:creationId xmlns:a16="http://schemas.microsoft.com/office/drawing/2014/main" id="{94D50EB6-5825-2D43-32CC-3DF105D80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3">
            <a:extLst>
              <a:ext uri="{FF2B5EF4-FFF2-40B4-BE49-F238E27FC236}">
                <a16:creationId xmlns:a16="http://schemas.microsoft.com/office/drawing/2014/main" id="{AE04DEC7-DA6A-2EB9-CBB7-B17B62DA935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14131" y="281473"/>
            <a:ext cx="10515600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US" sz="2600" b="1">
                <a:solidFill>
                  <a:srgbClr val="337177"/>
                </a:solidFill>
              </a:rPr>
              <a:t>2. Energy Consumption Profile in Beverage Industry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C9C1ACB-0C5A-51BA-B28E-40840B848F13}"/>
              </a:ext>
            </a:extLst>
          </p:cNvPr>
          <p:cNvSpPr txBox="1"/>
          <p:nvPr/>
        </p:nvSpPr>
        <p:spPr>
          <a:xfrm>
            <a:off x="651641" y="1020889"/>
            <a:ext cx="11361683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400"/>
              <a:t>Example Table of Energy Use by Beverage Type (from industry reports)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9D0F3D-4E4D-43FB-AE76-B07328BFC280}"/>
              </a:ext>
            </a:extLst>
          </p:cNvPr>
          <p:cNvSpPr txBox="1"/>
          <p:nvPr/>
        </p:nvSpPr>
        <p:spPr>
          <a:xfrm>
            <a:off x="651641" y="1598739"/>
            <a:ext cx="613804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/>
              <a:t>	</a:t>
            </a:r>
          </a:p>
          <a:p>
            <a:r>
              <a:rPr lang="en-US"/>
              <a:t>	</a:t>
            </a:r>
          </a:p>
          <a:p>
            <a:r>
              <a:rPr lang="en-US"/>
              <a:t>	</a:t>
            </a:r>
          </a:p>
          <a:p>
            <a:r>
              <a:rPr lang="en-US"/>
              <a:t>		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1BBB6F-09FE-5547-9F4D-0995DCA54078}"/>
              </a:ext>
            </a:extLst>
          </p:cNvPr>
          <p:cNvSpPr txBox="1"/>
          <p:nvPr/>
        </p:nvSpPr>
        <p:spPr>
          <a:xfrm>
            <a:off x="803222" y="5212302"/>
            <a:ext cx="61380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600" dirty="0"/>
              <a:t>hl* = hectoliter (100 liters)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232C6D78-9216-0112-6715-00F52BB975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6961825"/>
              </p:ext>
            </p:extLst>
          </p:nvPr>
        </p:nvGraphicFramePr>
        <p:xfrm>
          <a:off x="651641" y="1996693"/>
          <a:ext cx="10888720" cy="2286000"/>
        </p:xfrm>
        <a:graphic>
          <a:graphicData uri="http://schemas.openxmlformats.org/drawingml/2006/table">
            <a:tbl>
              <a:tblPr/>
              <a:tblGrid>
                <a:gridCol w="2899081">
                  <a:extLst>
                    <a:ext uri="{9D8B030D-6E8A-4147-A177-3AD203B41FA5}">
                      <a16:colId xmlns:a16="http://schemas.microsoft.com/office/drawing/2014/main" val="2714256783"/>
                    </a:ext>
                  </a:extLst>
                </a:gridCol>
                <a:gridCol w="2838203">
                  <a:extLst>
                    <a:ext uri="{9D8B030D-6E8A-4147-A177-3AD203B41FA5}">
                      <a16:colId xmlns:a16="http://schemas.microsoft.com/office/drawing/2014/main" val="2677598187"/>
                    </a:ext>
                  </a:extLst>
                </a:gridCol>
                <a:gridCol w="2660072">
                  <a:extLst>
                    <a:ext uri="{9D8B030D-6E8A-4147-A177-3AD203B41FA5}">
                      <a16:colId xmlns:a16="http://schemas.microsoft.com/office/drawing/2014/main" val="961366052"/>
                    </a:ext>
                  </a:extLst>
                </a:gridCol>
                <a:gridCol w="2491364">
                  <a:extLst>
                    <a:ext uri="{9D8B030D-6E8A-4147-A177-3AD203B41FA5}">
                      <a16:colId xmlns:a16="http://schemas.microsoft.com/office/drawing/2014/main" val="67810630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2000" b="1" dirty="0"/>
                        <a:t>Beverage Type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Energy Use (kWh/hl*)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Steam Share (%)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Electricity Share (%)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268861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000"/>
                        <a:t>Carbonated Soft Drinks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15 - 20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40 - 50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50 - 60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434606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000"/>
                        <a:t>Beer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20 - 30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45 - 55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45 - 55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521704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000"/>
                        <a:t>Bottled Water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10 - 15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25 - 35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65 - 75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938779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000"/>
                        <a:t>Juice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18 - 25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40 - 50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50 - 60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88258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0881823"/>
      </p:ext>
    </p:extLst>
  </p:cSld>
  <p:clrMapOvr>
    <a:masterClrMapping/>
  </p:clrMapOvr>
</p:sld>
</file>

<file path=ppt/theme/theme1.xml><?xml version="1.0" encoding="utf-8"?>
<a:theme xmlns:a="http://schemas.openxmlformats.org/drawingml/2006/main" name="Slide Trống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961</Words>
  <Application>Microsoft Macintosh PowerPoint</Application>
  <PresentationFormat>Widescreen</PresentationFormat>
  <Paragraphs>159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Times New Roman</vt:lpstr>
      <vt:lpstr>Montserrat</vt:lpstr>
      <vt:lpstr>Fira Sans Extra Condensed</vt:lpstr>
      <vt:lpstr>Calibri</vt:lpstr>
      <vt:lpstr>Wingdings</vt:lpstr>
      <vt:lpstr>Arial</vt:lpstr>
      <vt:lpstr>Slide Trống</vt:lpstr>
      <vt:lpstr>PowerPoint Presentation</vt:lpstr>
      <vt:lpstr>CONTENT</vt:lpstr>
      <vt:lpstr>PowerPoint Presentation</vt:lpstr>
      <vt:lpstr>PowerPoint Presentation</vt:lpstr>
      <vt:lpstr>Diagram of the technological process for the production of carbonated beverages</vt:lpstr>
      <vt:lpstr>Technological process diagram for dispensing carbonated soft drink syrup</vt:lpstr>
      <vt:lpstr>Types of energy used in the line - Electricity is used in almost all equipment in the production line and other auxiliary system equipment such as lighting systems, refrigeration and air conditioning systems, air compressors,... - Steam is used to heat production. - DO oil is used to run backup generators, forklifts, fire pumps, internal vehicles. </vt:lpstr>
      <vt:lpstr>PowerPoint Presentation</vt:lpstr>
      <vt:lpstr>PowerPoint Presentation</vt:lpstr>
      <vt:lpstr>3. Method for Identifying Energy Saving Potential</vt:lpstr>
      <vt:lpstr>4. Energy Saving Opportunities – Steam</vt:lpstr>
      <vt:lpstr>4. Energy Saving Opportunities</vt:lpstr>
      <vt:lpstr>4. Energy Saving Opportunities</vt:lpstr>
      <vt:lpstr>4. Energy Saving Opportunities</vt:lpstr>
      <vt:lpstr>4. Energy Saving Opportunities</vt:lpstr>
      <vt:lpstr>4. Energy Saving Opportunities</vt:lpstr>
      <vt:lpstr>4. Energy Saving Opportunities</vt:lpstr>
      <vt:lpstr>4. Energy Saving Opportunities</vt:lpstr>
      <vt:lpstr>5. Implementation Roadmap in the Factory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hello</dc:creator>
  <cp:lastModifiedBy>823417-Nguyễn Mạnh Hùng</cp:lastModifiedBy>
  <cp:revision>5</cp:revision>
  <dcterms:created xsi:type="dcterms:W3CDTF">2024-06-15T02:05:56Z</dcterms:created>
  <dcterms:modified xsi:type="dcterms:W3CDTF">2025-06-26T02:28:10Z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996156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S11.0.1</vt:lpwstr>
  </property>
</Properties>
</file>